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modernComment_102_402C95A1.xml" ContentType="application/vnd.ms-powerpoint.comments+xml"/>
  <Override PartName="/ppt/comments/modernComment_10B_FF328C06.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6" r:id="rId3"/>
    <p:sldId id="258" r:id="rId4"/>
    <p:sldId id="259" r:id="rId5"/>
    <p:sldId id="260" r:id="rId6"/>
    <p:sldId id="315" r:id="rId7"/>
    <p:sldId id="261" r:id="rId8"/>
    <p:sldId id="270" r:id="rId9"/>
    <p:sldId id="262" r:id="rId10"/>
    <p:sldId id="263" r:id="rId11"/>
    <p:sldId id="264" r:id="rId12"/>
    <p:sldId id="265" r:id="rId13"/>
    <p:sldId id="266" r:id="rId14"/>
    <p:sldId id="267" r:id="rId15"/>
    <p:sldId id="269" r:id="rId16"/>
    <p:sldId id="268" r:id="rId17"/>
    <p:sldId id="271" r:id="rId18"/>
    <p:sldId id="272" r:id="rId19"/>
    <p:sldId id="275" r:id="rId20"/>
    <p:sldId id="276" r:id="rId21"/>
    <p:sldId id="274" r:id="rId22"/>
    <p:sldId id="287" r:id="rId23"/>
    <p:sldId id="324" r:id="rId24"/>
    <p:sldId id="310" r:id="rId25"/>
    <p:sldId id="311" r:id="rId26"/>
    <p:sldId id="277" r:id="rId27"/>
    <p:sldId id="312" r:id="rId28"/>
    <p:sldId id="278" r:id="rId29"/>
    <p:sldId id="279" r:id="rId30"/>
    <p:sldId id="280" r:id="rId31"/>
    <p:sldId id="283" r:id="rId32"/>
    <p:sldId id="284" r:id="rId33"/>
    <p:sldId id="288" r:id="rId34"/>
    <p:sldId id="285" r:id="rId35"/>
    <p:sldId id="313" r:id="rId36"/>
    <p:sldId id="281" r:id="rId37"/>
    <p:sldId id="286" r:id="rId38"/>
    <p:sldId id="325" r:id="rId39"/>
    <p:sldId id="290" r:id="rId40"/>
    <p:sldId id="289" r:id="rId41"/>
    <p:sldId id="282" r:id="rId42"/>
    <p:sldId id="291" r:id="rId43"/>
    <p:sldId id="292" r:id="rId44"/>
    <p:sldId id="296" r:id="rId45"/>
    <p:sldId id="297" r:id="rId46"/>
    <p:sldId id="298" r:id="rId47"/>
    <p:sldId id="299" r:id="rId48"/>
    <p:sldId id="304" r:id="rId49"/>
    <p:sldId id="300" r:id="rId50"/>
    <p:sldId id="301" r:id="rId51"/>
    <p:sldId id="302" r:id="rId52"/>
    <p:sldId id="303" r:id="rId53"/>
    <p:sldId id="305" r:id="rId54"/>
    <p:sldId id="318" r:id="rId55"/>
    <p:sldId id="307" r:id="rId56"/>
    <p:sldId id="320" r:id="rId57"/>
    <p:sldId id="323" r:id="rId58"/>
    <p:sldId id="314" r:id="rId59"/>
    <p:sldId id="309" r:id="rId60"/>
    <p:sldId id="308" r:id="rId61"/>
  </p:sldIdLst>
  <p:sldSz cx="12195175" cy="6859588"/>
  <p:notesSz cx="6858000" cy="9144000"/>
  <p:defaultTextStyle>
    <a:defPPr>
      <a:defRPr lang="de-DE"/>
    </a:defPPr>
    <a:lvl1pPr marL="0" algn="l" defTabSz="914305" rtl="0" eaLnBrk="1" latinLnBrk="0" hangingPunct="1">
      <a:defRPr sz="1800" kern="1200">
        <a:solidFill>
          <a:schemeClr val="tx1"/>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1" algn="l" defTabSz="914305" rtl="0" eaLnBrk="1" latinLnBrk="0" hangingPunct="1">
      <a:defRPr sz="1800" kern="1200">
        <a:solidFill>
          <a:schemeClr val="tx1"/>
        </a:solidFill>
        <a:latin typeface="+mn-lt"/>
        <a:ea typeface="+mn-ea"/>
        <a:cs typeface="+mn-cs"/>
      </a:defRPr>
    </a:lvl6pPr>
    <a:lvl7pPr marL="2742914" algn="l" defTabSz="914305" rtl="0" eaLnBrk="1" latinLnBrk="0" hangingPunct="1">
      <a:defRPr sz="1800" kern="1200">
        <a:solidFill>
          <a:schemeClr val="tx1"/>
        </a:solidFill>
        <a:latin typeface="+mn-lt"/>
        <a:ea typeface="+mn-ea"/>
        <a:cs typeface="+mn-cs"/>
      </a:defRPr>
    </a:lvl7pPr>
    <a:lvl8pPr marL="3200066" algn="l" defTabSz="914305" rtl="0" eaLnBrk="1" latinLnBrk="0" hangingPunct="1">
      <a:defRPr sz="1800" kern="1200">
        <a:solidFill>
          <a:schemeClr val="tx1"/>
        </a:solidFill>
        <a:latin typeface="+mn-lt"/>
        <a:ea typeface="+mn-ea"/>
        <a:cs typeface="+mn-cs"/>
      </a:defRPr>
    </a:lvl8pPr>
    <a:lvl9pPr marL="3657219" algn="l" defTabSz="9143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888B00-06B2-3537-BBE0-B873ACFC7F99}" name="Lea Cohausz" initials="LC" userId="S::lcohausz@ad.uni-mannheim.de::fab94d9c-f17d-49f8-af9d-9b1eeca22ee2" providerId="AD"/>
  <p188:author id="{96D2D553-3B27-DBD7-9D93-3DF6BB89F961}" name="Ricarda Link" initials="RL" userId="S::rilink@ad.uni-mannheim.de::6f418d4c-862a-4d7a-b29e-81207de101cc" providerId="AD"/>
  <p188:author id="{9386EE6C-18BB-58DD-75CB-5DAB5867CFDA}" name="Julia Gastinger" initials="JG" userId="S::jgasting@ad.uni-mannheim.de::69f6e20c-0391-448e-aff8-e282670d43d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7D7FF"/>
    <a:srgbClr val="003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4D8DE-6736-45FA-A2CE-9E10D07684FA}" v="203" dt="2025-04-01T12:03:57.715"/>
    <p1510:client id="{F87599AE-3681-40F9-A12A-E599E763ADD2}" v="140" dt="2025-04-03T08:30:21.42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3" d="100"/>
          <a:sy n="53" d="100"/>
        </p:scale>
        <p:origin x="1056" y="102"/>
      </p:cViewPr>
      <p:guideLst>
        <p:guide orient="horz" pos="2161"/>
        <p:guide pos="3841"/>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02_402C95A1.xml><?xml version="1.0" encoding="utf-8"?>
<p188:cmLst xmlns:a="http://schemas.openxmlformats.org/drawingml/2006/main" xmlns:r="http://schemas.openxmlformats.org/officeDocument/2006/relationships" xmlns:p188="http://schemas.microsoft.com/office/powerpoint/2018/8/main">
  <p188:cm id="{2094C739-ABEF-40DD-8E5A-B3D7027CCE6F}" authorId="{3D888B00-06B2-3537-BBE0-B873ACFC7F99}" created="2025-03-28T15:19:38.638">
    <pc:sldMkLst xmlns:pc="http://schemas.microsoft.com/office/powerpoint/2013/main/command">
      <pc:docMk/>
      <pc:sldMk cId="1076663713" sldId="258"/>
    </pc:sldMkLst>
    <p188:txBody>
      <a:bodyPr/>
      <a:lstStyle/>
      <a:p>
        <a:r>
          <a:rPr lang="de-DE"/>
          <a:t>Sollen wir die "Rangordnung" der Uni erklären? Studierende =&gt; Doktoranden =&gt; ...</a:t>
        </a:r>
      </a:p>
    </p188:txBody>
    <p188:extLst>
      <p:ext xmlns:p="http://schemas.openxmlformats.org/presentationml/2006/main" uri="{57CB4572-C831-44C2-8A1C-0ADB6CCDFE69}">
        <p223:reactions xmlns:p223="http://schemas.microsoft.com/office/powerpoint/2022/03/main">
          <p223:rxn type="👍">
            <p223:instance time="2025-03-28T15:37:47.222" authorId="{9386EE6C-18BB-58DD-75CB-5DAB5867CFDA}"/>
          </p223:rxn>
        </p223:reactions>
      </p:ext>
    </p188:extLst>
  </p188:cm>
</p188:cmLst>
</file>

<file path=ppt/comments/modernComment_10B_FF328C06.xml><?xml version="1.0" encoding="utf-8"?>
<p188:cmLst xmlns:a="http://schemas.openxmlformats.org/drawingml/2006/main" xmlns:r="http://schemas.openxmlformats.org/officeDocument/2006/relationships" xmlns:p188="http://schemas.microsoft.com/office/powerpoint/2018/8/main">
  <p188:cm id="{31754BBB-C5C2-4956-8516-02511D87662C}" authorId="{3D888B00-06B2-3537-BBE0-B873ACFC7F99}" status="resolved" created="2025-02-25T13:24:38.052" complete="100000">
    <pc:sldMkLst xmlns:pc="http://schemas.microsoft.com/office/powerpoint/2013/main/command">
      <pc:docMk/>
      <pc:sldMk cId="4281502726" sldId="267"/>
    </pc:sldMkLst>
    <p188:txBody>
      <a:bodyPr/>
      <a:lstStyle/>
      <a:p>
        <a:r>
          <a:rPr lang="de-DE"/>
          <a:t>Rechenbeispiel, vielleicht mit zwei gleich guten Möglichkeiten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65E5F9-7C68-440D-8F93-DD9A6ECD879E}" type="datetimeFigureOut">
              <a:rPr lang="de-DE" smtClean="0"/>
              <a:t>09.04.2025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23BDED-7A90-4264-A83B-2E080B95BFE9}" type="slidenum">
              <a:rPr lang="de-DE" smtClean="0"/>
              <a:t>‹Nr.›</a:t>
            </a:fld>
            <a:endParaRPr lang="de-DE"/>
          </a:p>
        </p:txBody>
      </p:sp>
    </p:spTree>
    <p:extLst>
      <p:ext uri="{BB962C8B-B14F-4D97-AF65-F5344CB8AC3E}">
        <p14:creationId xmlns:p14="http://schemas.microsoft.com/office/powerpoint/2010/main" val="3313416903"/>
      </p:ext>
    </p:extLst>
  </p:cSld>
  <p:clrMap bg1="lt1" tx1="dk1" bg2="lt2" tx2="dk2" accent1="accent1" accent2="accent2" accent3="accent3" accent4="accent4" accent5="accent5" accent6="accent6" hlink="hlink" folHlink="folHlink"/>
  <p:notesStyle>
    <a:lvl1pPr marL="0" algn="l" defTabSz="914305" rtl="0" eaLnBrk="1" latinLnBrk="0" hangingPunct="1">
      <a:defRPr sz="1200" kern="1200">
        <a:solidFill>
          <a:schemeClr val="tx1"/>
        </a:solidFill>
        <a:latin typeface="+mn-lt"/>
        <a:ea typeface="+mn-ea"/>
        <a:cs typeface="+mn-cs"/>
      </a:defRPr>
    </a:lvl1pPr>
    <a:lvl2pPr marL="457152" algn="l" defTabSz="914305" rtl="0" eaLnBrk="1" latinLnBrk="0" hangingPunct="1">
      <a:defRPr sz="1200" kern="1200">
        <a:solidFill>
          <a:schemeClr val="tx1"/>
        </a:solidFill>
        <a:latin typeface="+mn-lt"/>
        <a:ea typeface="+mn-ea"/>
        <a:cs typeface="+mn-cs"/>
      </a:defRPr>
    </a:lvl2pPr>
    <a:lvl3pPr marL="914305" algn="l" defTabSz="914305" rtl="0" eaLnBrk="1" latinLnBrk="0" hangingPunct="1">
      <a:defRPr sz="1200" kern="1200">
        <a:solidFill>
          <a:schemeClr val="tx1"/>
        </a:solidFill>
        <a:latin typeface="+mn-lt"/>
        <a:ea typeface="+mn-ea"/>
        <a:cs typeface="+mn-cs"/>
      </a:defRPr>
    </a:lvl3pPr>
    <a:lvl4pPr marL="1371457" algn="l" defTabSz="914305" rtl="0" eaLnBrk="1" latinLnBrk="0" hangingPunct="1">
      <a:defRPr sz="1200" kern="1200">
        <a:solidFill>
          <a:schemeClr val="tx1"/>
        </a:solidFill>
        <a:latin typeface="+mn-lt"/>
        <a:ea typeface="+mn-ea"/>
        <a:cs typeface="+mn-cs"/>
      </a:defRPr>
    </a:lvl4pPr>
    <a:lvl5pPr marL="1828610" algn="l" defTabSz="914305" rtl="0" eaLnBrk="1" latinLnBrk="0" hangingPunct="1">
      <a:defRPr sz="1200" kern="1200">
        <a:solidFill>
          <a:schemeClr val="tx1"/>
        </a:solidFill>
        <a:latin typeface="+mn-lt"/>
        <a:ea typeface="+mn-ea"/>
        <a:cs typeface="+mn-cs"/>
      </a:defRPr>
    </a:lvl5pPr>
    <a:lvl6pPr marL="2285761" algn="l" defTabSz="914305" rtl="0" eaLnBrk="1" latinLnBrk="0" hangingPunct="1">
      <a:defRPr sz="1200" kern="1200">
        <a:solidFill>
          <a:schemeClr val="tx1"/>
        </a:solidFill>
        <a:latin typeface="+mn-lt"/>
        <a:ea typeface="+mn-ea"/>
        <a:cs typeface="+mn-cs"/>
      </a:defRPr>
    </a:lvl6pPr>
    <a:lvl7pPr marL="2742914" algn="l" defTabSz="914305" rtl="0" eaLnBrk="1" latinLnBrk="0" hangingPunct="1">
      <a:defRPr sz="1200" kern="1200">
        <a:solidFill>
          <a:schemeClr val="tx1"/>
        </a:solidFill>
        <a:latin typeface="+mn-lt"/>
        <a:ea typeface="+mn-ea"/>
        <a:cs typeface="+mn-cs"/>
      </a:defRPr>
    </a:lvl7pPr>
    <a:lvl8pPr marL="3200066" algn="l" defTabSz="914305" rtl="0" eaLnBrk="1" latinLnBrk="0" hangingPunct="1">
      <a:defRPr sz="1200" kern="1200">
        <a:solidFill>
          <a:schemeClr val="tx1"/>
        </a:solidFill>
        <a:latin typeface="+mn-lt"/>
        <a:ea typeface="+mn-ea"/>
        <a:cs typeface="+mn-cs"/>
      </a:defRPr>
    </a:lvl8pPr>
    <a:lvl9pPr marL="3657219" algn="l" defTabSz="914305"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265" indent="-342265">
              <a:spcBef>
                <a:spcPct val="20000"/>
              </a:spcBef>
              <a:buFont typeface="Arial"/>
              <a:buChar char="•"/>
            </a:pPr>
            <a:r>
              <a:rPr lang="de-DE"/>
              <a:t>Die Folgen können ärgerlich, aber unproblematisch sein: Die Inhalte sind für einen selbst im Schnitt weniger relevant.</a:t>
            </a:r>
            <a:endParaRPr lang="en-US"/>
          </a:p>
          <a:p>
            <a:pPr marL="342265" indent="-342265">
              <a:spcBef>
                <a:spcPct val="20000"/>
              </a:spcBef>
              <a:buFont typeface="Arial"/>
              <a:buChar char="•"/>
            </a:pPr>
            <a:r>
              <a:rPr lang="de-DE"/>
              <a:t>Die Folgen können aber auch problematisch sein: Beispielweise könnte der Algorithmus lernen, dass man gerne dünne Menschen mag und zunehmend Inhalte vorschlagen, die dünne Menschen zeigen oder sogar (im extremen Fall) Magersucht und Essstörungen befürworten. Dies kann die eigene Wahrnehmung von Körpern verändern und zu riesigen Problemen führen.</a:t>
            </a:r>
            <a:endParaRPr lang="de-DE">
              <a:ea typeface="Calibri"/>
              <a:cs typeface="Calibri"/>
            </a:endParaRPr>
          </a:p>
        </p:txBody>
      </p:sp>
      <p:sp>
        <p:nvSpPr>
          <p:cNvPr id="4" name="Foliennummernplatzhalter 3"/>
          <p:cNvSpPr>
            <a:spLocks noGrp="1"/>
          </p:cNvSpPr>
          <p:nvPr>
            <p:ph type="sldNum" sz="quarter" idx="5"/>
          </p:nvPr>
        </p:nvSpPr>
        <p:spPr/>
        <p:txBody>
          <a:bodyPr/>
          <a:lstStyle/>
          <a:p>
            <a:fld id="{DE23BDED-7A90-4264-A83B-2E080B95BFE9}" type="slidenum">
              <a:rPr lang="de-DE" smtClean="0"/>
              <a:t>29</a:t>
            </a:fld>
            <a:endParaRPr lang="de-DE"/>
          </a:p>
        </p:txBody>
      </p:sp>
    </p:spTree>
    <p:extLst>
      <p:ext uri="{BB962C8B-B14F-4D97-AF65-F5344CB8AC3E}">
        <p14:creationId xmlns:p14="http://schemas.microsoft.com/office/powerpoint/2010/main" val="2567982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265" indent="-342265">
              <a:spcBef>
                <a:spcPct val="20000"/>
              </a:spcBef>
              <a:buFont typeface="Arial"/>
              <a:buChar char="•"/>
            </a:pPr>
            <a:r>
              <a:rPr lang="de-DE"/>
              <a:t>Denkt immer daran, kritisch zu hinterfragen, was alles auf einem Bild oder Video zu sehen ist und an was ihr Gefallen äußert.</a:t>
            </a:r>
            <a:endParaRPr lang="en-US"/>
          </a:p>
          <a:p>
            <a:pPr marL="342265" indent="-342265">
              <a:spcBef>
                <a:spcPct val="20000"/>
              </a:spcBef>
              <a:buFont typeface="Arial"/>
              <a:buChar char="•"/>
            </a:pPr>
            <a:r>
              <a:rPr lang="de-DE"/>
              <a:t>Denkt daran, dass allein schon die Inhalte nicht die wirkliche Welt darstellen:</a:t>
            </a:r>
            <a:endParaRPr lang="de-DE">
              <a:ea typeface="Calibri"/>
              <a:cs typeface="Calibri"/>
            </a:endParaRPr>
          </a:p>
          <a:p>
            <a:pPr marL="742315" lvl="1" indent="-285115">
              <a:spcBef>
                <a:spcPct val="20000"/>
              </a:spcBef>
              <a:buFont typeface="Courier New,monospace"/>
              <a:buChar char="•"/>
            </a:pPr>
            <a:r>
              <a:rPr lang="de-DE"/>
              <a:t>Wer lädt überhaupt Bilder und Videos hoch?</a:t>
            </a:r>
            <a:endParaRPr lang="de-DE">
              <a:ea typeface="Calibri"/>
              <a:cs typeface="Calibri"/>
            </a:endParaRPr>
          </a:p>
          <a:p>
            <a:pPr marL="742315" lvl="1" indent="-285115">
              <a:spcBef>
                <a:spcPct val="20000"/>
              </a:spcBef>
              <a:buFont typeface="Courier New,monospace"/>
              <a:buChar char="•"/>
            </a:pPr>
            <a:r>
              <a:rPr lang="de-DE"/>
              <a:t>Zeigen diese Inhalte das "wahre" Leben dieser Personen? Wann teilt man Inhalte?</a:t>
            </a:r>
          </a:p>
        </p:txBody>
      </p:sp>
      <p:sp>
        <p:nvSpPr>
          <p:cNvPr id="4" name="Foliennummernplatzhalter 3"/>
          <p:cNvSpPr>
            <a:spLocks noGrp="1"/>
          </p:cNvSpPr>
          <p:nvPr>
            <p:ph type="sldNum" sz="quarter" idx="5"/>
          </p:nvPr>
        </p:nvSpPr>
        <p:spPr/>
        <p:txBody>
          <a:bodyPr/>
          <a:lstStyle/>
          <a:p>
            <a:fld id="{DE23BDED-7A90-4264-A83B-2E080B95BFE9}" type="slidenum">
              <a:rPr lang="de-DE" smtClean="0"/>
              <a:t>30</a:t>
            </a:fld>
            <a:endParaRPr lang="de-DE"/>
          </a:p>
        </p:txBody>
      </p:sp>
    </p:spTree>
    <p:extLst>
      <p:ext uri="{BB962C8B-B14F-4D97-AF65-F5344CB8AC3E}">
        <p14:creationId xmlns:p14="http://schemas.microsoft.com/office/powerpoint/2010/main" val="193334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265" indent="-342265">
              <a:spcBef>
                <a:spcPct val="20000"/>
              </a:spcBef>
              <a:buFont typeface="Arial"/>
              <a:buChar char="•"/>
            </a:pPr>
            <a:r>
              <a:rPr lang="de-DE"/>
              <a:t>Wie bereits gesagt werden die Vorschläge über die Zeit immer besser an die Interessen angepasst. Weil Apps einen aber direkt halten wollen, müssen sie möglichst früh relevante Inhalte zeigen und können nicht beliebig nach weiteren Interessen suchen. Je länger man auf einer Plattform unterwegs ist, desto klarer wird das Bild.</a:t>
            </a:r>
            <a:endParaRPr lang="en-US"/>
          </a:p>
          <a:p>
            <a:pPr marL="342265" indent="-342265">
              <a:spcBef>
                <a:spcPct val="20000"/>
              </a:spcBef>
              <a:buFont typeface="Arial"/>
              <a:buChar char="•"/>
            </a:pPr>
            <a:r>
              <a:rPr lang="de-DE"/>
              <a:t>Als Konsequenz werden die Inhalte, die vorgeschlagen werden, immer "enger" und decken von vorneherein nicht alle Interessen ab. Beispielsweise werden irgendwann nur noch Inhalte zum Fahrradfahren gezeigt.</a:t>
            </a:r>
            <a:endParaRPr lang="en-US"/>
          </a:p>
        </p:txBody>
      </p:sp>
      <p:sp>
        <p:nvSpPr>
          <p:cNvPr id="4" name="Foliennummernplatzhalter 3"/>
          <p:cNvSpPr>
            <a:spLocks noGrp="1"/>
          </p:cNvSpPr>
          <p:nvPr>
            <p:ph type="sldNum" sz="quarter" idx="5"/>
          </p:nvPr>
        </p:nvSpPr>
        <p:spPr/>
        <p:txBody>
          <a:bodyPr/>
          <a:lstStyle/>
          <a:p>
            <a:fld id="{DE23BDED-7A90-4264-A83B-2E080B95BFE9}" type="slidenum">
              <a:rPr lang="de-DE" smtClean="0"/>
              <a:t>31</a:t>
            </a:fld>
            <a:endParaRPr lang="de-DE"/>
          </a:p>
        </p:txBody>
      </p:sp>
    </p:spTree>
    <p:extLst>
      <p:ext uri="{BB962C8B-B14F-4D97-AF65-F5344CB8AC3E}">
        <p14:creationId xmlns:p14="http://schemas.microsoft.com/office/powerpoint/2010/main" val="424114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265" indent="-342265">
              <a:spcBef>
                <a:spcPct val="20000"/>
              </a:spcBef>
              <a:buFont typeface="Arial"/>
              <a:buChar char="•"/>
            </a:pPr>
            <a:r>
              <a:rPr lang="de-DE" u="sng"/>
              <a:t>Die gravierendste Folge ist, dass man die Inhalte so wahrnimmt</a:t>
            </a:r>
            <a:r>
              <a:rPr lang="de-DE"/>
              <a:t>, als wären sie sehr verbreitet.</a:t>
            </a:r>
          </a:p>
          <a:p>
            <a:pPr marL="342265" indent="-342265">
              <a:spcBef>
                <a:spcPct val="20000"/>
              </a:spcBef>
              <a:buFont typeface="Arial"/>
              <a:buChar char="•"/>
            </a:pPr>
            <a:r>
              <a:rPr lang="de-DE"/>
              <a:t>Davon auszugehen, dass alle gern Radfahren ist vielleicht nicht so schlimm.</a:t>
            </a:r>
            <a:endParaRPr lang="de-DE">
              <a:ea typeface="Calibri"/>
              <a:cs typeface="Calibri"/>
            </a:endParaRPr>
          </a:p>
          <a:p>
            <a:pPr marL="342265" indent="-342265">
              <a:spcBef>
                <a:spcPct val="20000"/>
              </a:spcBef>
              <a:buFont typeface="Arial"/>
              <a:buChar char="•"/>
            </a:pPr>
            <a:r>
              <a:rPr lang="de-DE"/>
              <a:t>Es ist aber schon problematisch, wenn man auf einmal glaubt, dass wirklich jeder die AfD mag.</a:t>
            </a:r>
            <a:endParaRPr lang="de-DE">
              <a:ea typeface="Calibri"/>
              <a:cs typeface="Calibri"/>
            </a:endParaRPr>
          </a:p>
          <a:p>
            <a:pPr marL="342265" indent="-342265">
              <a:spcBef>
                <a:spcPct val="20000"/>
              </a:spcBef>
              <a:buFont typeface="Arial"/>
              <a:buChar char="•"/>
            </a:pPr>
            <a:r>
              <a:rPr lang="de-DE"/>
              <a:t>Das vorherige Rausfiltern von Informationen, die nicht dem Standpunkt entsprechen, wird auch Filterblase genannt. Ein gängiger Begriff ist auch der der Echokammer.</a:t>
            </a:r>
          </a:p>
        </p:txBody>
      </p:sp>
      <p:sp>
        <p:nvSpPr>
          <p:cNvPr id="4" name="Foliennummernplatzhalter 3"/>
          <p:cNvSpPr>
            <a:spLocks noGrp="1"/>
          </p:cNvSpPr>
          <p:nvPr>
            <p:ph type="sldNum" sz="quarter" idx="5"/>
          </p:nvPr>
        </p:nvSpPr>
        <p:spPr/>
        <p:txBody>
          <a:bodyPr/>
          <a:lstStyle/>
          <a:p>
            <a:fld id="{DE23BDED-7A90-4264-A83B-2E080B95BFE9}" type="slidenum">
              <a:rPr lang="de-DE" smtClean="0"/>
              <a:t>32</a:t>
            </a:fld>
            <a:endParaRPr lang="de-DE"/>
          </a:p>
        </p:txBody>
      </p:sp>
    </p:spTree>
    <p:extLst>
      <p:ext uri="{BB962C8B-B14F-4D97-AF65-F5344CB8AC3E}">
        <p14:creationId xmlns:p14="http://schemas.microsoft.com/office/powerpoint/2010/main" val="56719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265" indent="-342265">
              <a:spcBef>
                <a:spcPct val="20000"/>
              </a:spcBef>
              <a:buFont typeface="Arial"/>
              <a:buChar char="•"/>
            </a:pPr>
            <a:r>
              <a:rPr lang="de-DE"/>
              <a:t>Das wichtigste, was ihr tun könnt, ist, euch im Klaren darüber zu sein, wie diese Algorithmen funktionieren und dass es wahrscheinlich ist, dass ihr vor allem Inhalte gezeigt bekommt, die euren Vorlieben und Meinungen entsprechen.</a:t>
            </a:r>
            <a:endParaRPr lang="en-US"/>
          </a:p>
          <a:p>
            <a:pPr marL="342265" indent="-342265">
              <a:spcBef>
                <a:spcPct val="20000"/>
              </a:spcBef>
              <a:buFont typeface="Arial"/>
              <a:buChar char="•"/>
            </a:pPr>
            <a:r>
              <a:rPr lang="de-DE"/>
              <a:t>Was ihr online seht, repräsentiert nicht die reale Welt! </a:t>
            </a:r>
          </a:p>
        </p:txBody>
      </p:sp>
      <p:sp>
        <p:nvSpPr>
          <p:cNvPr id="4" name="Foliennummernplatzhalter 3"/>
          <p:cNvSpPr>
            <a:spLocks noGrp="1"/>
          </p:cNvSpPr>
          <p:nvPr>
            <p:ph type="sldNum" sz="quarter" idx="5"/>
          </p:nvPr>
        </p:nvSpPr>
        <p:spPr/>
        <p:txBody>
          <a:bodyPr/>
          <a:lstStyle/>
          <a:p>
            <a:fld id="{DE23BDED-7A90-4264-A83B-2E080B95BFE9}" type="slidenum">
              <a:rPr lang="de-DE" smtClean="0"/>
              <a:t>33</a:t>
            </a:fld>
            <a:endParaRPr lang="de-DE"/>
          </a:p>
        </p:txBody>
      </p:sp>
    </p:spTree>
    <p:extLst>
      <p:ext uri="{BB962C8B-B14F-4D97-AF65-F5344CB8AC3E}">
        <p14:creationId xmlns:p14="http://schemas.microsoft.com/office/powerpoint/2010/main" val="1053766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mit Bild (Schloss)">
    <p:spTree>
      <p:nvGrpSpPr>
        <p:cNvPr id="1" name=""/>
        <p:cNvGrpSpPr/>
        <p:nvPr/>
      </p:nvGrpSpPr>
      <p:grpSpPr>
        <a:xfrm>
          <a:off x="0" y="0"/>
          <a:ext cx="0" cy="0"/>
          <a:chOff x="0" y="0"/>
          <a:chExt cx="0" cy="0"/>
        </a:xfrm>
      </p:grpSpPr>
      <p:sp>
        <p:nvSpPr>
          <p:cNvPr id="2" name="Titel 1"/>
          <p:cNvSpPr>
            <a:spLocks noGrp="1"/>
          </p:cNvSpPr>
          <p:nvPr>
            <p:ph type="ctrTitle"/>
          </p:nvPr>
        </p:nvSpPr>
        <p:spPr>
          <a:xfrm>
            <a:off x="1378800" y="612000"/>
            <a:ext cx="7307503" cy="468108"/>
          </a:xfrm>
        </p:spPr>
        <p:txBody>
          <a:bodyPr/>
          <a:lstStyle/>
          <a:p>
            <a:r>
              <a:rPr lang="de-DE"/>
              <a:t>Titelmasterformat durch Klicken bearbeiten</a:t>
            </a:r>
          </a:p>
        </p:txBody>
      </p:sp>
      <p:sp>
        <p:nvSpPr>
          <p:cNvPr id="3" name="Untertitel 2"/>
          <p:cNvSpPr>
            <a:spLocks noGrp="1"/>
          </p:cNvSpPr>
          <p:nvPr>
            <p:ph type="subTitle" idx="1"/>
          </p:nvPr>
        </p:nvSpPr>
        <p:spPr>
          <a:xfrm>
            <a:off x="1378800" y="1080000"/>
            <a:ext cx="7307503" cy="396092"/>
          </a:xfrm>
        </p:spPr>
        <p:txBody>
          <a:bodyPr/>
          <a:lstStyle>
            <a:lvl1pPr marL="0" indent="0" algn="l">
              <a:buNone/>
              <a:defRPr sz="2400">
                <a:solidFill>
                  <a:srgbClr val="003056"/>
                </a:solidFill>
              </a:defRPr>
            </a:lvl1pPr>
            <a:lvl2pPr marL="457152" indent="0" algn="ctr">
              <a:buNone/>
              <a:defRPr>
                <a:solidFill>
                  <a:schemeClr val="tx1">
                    <a:tint val="75000"/>
                  </a:schemeClr>
                </a:solidFill>
              </a:defRPr>
            </a:lvl2pPr>
            <a:lvl3pPr marL="914305" indent="0" algn="ctr">
              <a:buNone/>
              <a:defRPr>
                <a:solidFill>
                  <a:schemeClr val="tx1">
                    <a:tint val="75000"/>
                  </a:schemeClr>
                </a:solidFill>
              </a:defRPr>
            </a:lvl3pPr>
            <a:lvl4pPr marL="1371457" indent="0" algn="ctr">
              <a:buNone/>
              <a:defRPr>
                <a:solidFill>
                  <a:schemeClr val="tx1">
                    <a:tint val="75000"/>
                  </a:schemeClr>
                </a:solidFill>
              </a:defRPr>
            </a:lvl4pPr>
            <a:lvl5pPr marL="1828610" indent="0" algn="ctr">
              <a:buNone/>
              <a:defRPr>
                <a:solidFill>
                  <a:schemeClr val="tx1">
                    <a:tint val="75000"/>
                  </a:schemeClr>
                </a:solidFill>
              </a:defRPr>
            </a:lvl5pPr>
            <a:lvl6pPr marL="2285761" indent="0" algn="ctr">
              <a:buNone/>
              <a:defRPr>
                <a:solidFill>
                  <a:schemeClr val="tx1">
                    <a:tint val="75000"/>
                  </a:schemeClr>
                </a:solidFill>
              </a:defRPr>
            </a:lvl6pPr>
            <a:lvl7pPr marL="2742914" indent="0" algn="ctr">
              <a:buNone/>
              <a:defRPr>
                <a:solidFill>
                  <a:schemeClr val="tx1">
                    <a:tint val="75000"/>
                  </a:schemeClr>
                </a:solidFill>
              </a:defRPr>
            </a:lvl7pPr>
            <a:lvl8pPr marL="3200066" indent="0" algn="ctr">
              <a:buNone/>
              <a:defRPr>
                <a:solidFill>
                  <a:schemeClr val="tx1">
                    <a:tint val="75000"/>
                  </a:schemeClr>
                </a:solidFill>
              </a:defRPr>
            </a:lvl8pPr>
            <a:lvl9pPr marL="3657219" indent="0" algn="ctr">
              <a:buNone/>
              <a:defRPr>
                <a:solidFill>
                  <a:schemeClr val="tx1">
                    <a:tint val="75000"/>
                  </a:schemeClr>
                </a:solidFill>
              </a:defRPr>
            </a:lvl9pPr>
          </a:lstStyle>
          <a:p>
            <a:r>
              <a:rPr lang="de-DE"/>
              <a:t>Formatvorlage des Untertitelmasters durch Klicken bearbeiten</a:t>
            </a:r>
          </a:p>
        </p:txBody>
      </p:sp>
      <p:sp>
        <p:nvSpPr>
          <p:cNvPr id="6" name="Foliennummernplatzhalter 5"/>
          <p:cNvSpPr>
            <a:spLocks noGrp="1"/>
          </p:cNvSpPr>
          <p:nvPr>
            <p:ph type="sldNum" sz="quarter" idx="12"/>
          </p:nvPr>
        </p:nvSpPr>
        <p:spPr/>
        <p:txBody>
          <a:bodyPr/>
          <a:lstStyle/>
          <a:p>
            <a:fld id="{FC0CC166-4E39-43B8-AB91-BDD1C4C9E224}" type="slidenum">
              <a:rPr lang="de-DE" smtClean="0"/>
              <a:t>‹Nr.›</a:t>
            </a:fld>
            <a:endParaRPr lang="de-DE"/>
          </a:p>
        </p:txBody>
      </p:sp>
      <p:pic>
        <p:nvPicPr>
          <p:cNvPr id="7" name="Grafik 6"/>
          <p:cNvPicPr>
            <a:picLocks noChangeAspect="1"/>
          </p:cNvPicPr>
          <p:nvPr userDrawn="1"/>
        </p:nvPicPr>
        <p:blipFill rotWithShape="1">
          <a:blip r:embed="rId2" cstate="print">
            <a:extLst>
              <a:ext uri="{28A0092B-C50C-407E-A947-70E740481C1C}">
                <a14:useLocalDpi xmlns:a14="http://schemas.microsoft.com/office/drawing/2010/main" val="0"/>
              </a:ext>
            </a:extLst>
          </a:blip>
          <a:srcRect t="13455" b="41150"/>
          <a:stretch/>
        </p:blipFill>
        <p:spPr>
          <a:xfrm>
            <a:off x="0" y="2178000"/>
            <a:ext cx="12193200" cy="3690000"/>
          </a:xfrm>
          <a:prstGeom prst="rect">
            <a:avLst/>
          </a:prstGeom>
        </p:spPr>
      </p:pic>
      <p:sp>
        <p:nvSpPr>
          <p:cNvPr id="10" name="Fußzeilenplatzhalter 4">
            <a:extLst>
              <a:ext uri="{FF2B5EF4-FFF2-40B4-BE49-F238E27FC236}">
                <a16:creationId xmlns:a16="http://schemas.microsoft.com/office/drawing/2014/main" id="{B9626EA3-DCFC-AE32-0841-7B09B4EE7C68}"/>
              </a:ext>
            </a:extLst>
          </p:cNvPr>
          <p:cNvSpPr>
            <a:spLocks noGrp="1"/>
          </p:cNvSpPr>
          <p:nvPr>
            <p:ph type="ftr" sz="quarter" idx="3"/>
          </p:nvPr>
        </p:nvSpPr>
        <p:spPr>
          <a:xfrm>
            <a:off x="1378800" y="6062400"/>
            <a:ext cx="3861805" cy="180042"/>
          </a:xfrm>
          <a:prstGeom prst="rect">
            <a:avLst/>
          </a:prstGeom>
        </p:spPr>
        <p:txBody>
          <a:bodyPr vert="horz" lIns="0" tIns="0" rIns="0" bIns="0" rtlCol="0" anchor="t">
            <a:noAutofit/>
          </a:bodyPr>
          <a:lstStyle>
            <a:lvl1pPr algn="l">
              <a:defRPr sz="1200" b="0">
                <a:solidFill>
                  <a:srgbClr val="003056"/>
                </a:solidFill>
              </a:defRPr>
            </a:lvl1pPr>
          </a:lstStyle>
          <a:p>
            <a:r>
              <a:rPr lang="de-DE"/>
              <a:t>Girls'Day</a:t>
            </a:r>
          </a:p>
        </p:txBody>
      </p:sp>
      <p:sp>
        <p:nvSpPr>
          <p:cNvPr id="11" name="Datumsplatzhalter 3">
            <a:extLst>
              <a:ext uri="{FF2B5EF4-FFF2-40B4-BE49-F238E27FC236}">
                <a16:creationId xmlns:a16="http://schemas.microsoft.com/office/drawing/2014/main" id="{AA74B90F-743A-4413-0A76-6B2D9D77120D}"/>
              </a:ext>
            </a:extLst>
          </p:cNvPr>
          <p:cNvSpPr>
            <a:spLocks noGrp="1"/>
          </p:cNvSpPr>
          <p:nvPr>
            <p:ph type="dt" sz="half" idx="2"/>
          </p:nvPr>
        </p:nvSpPr>
        <p:spPr>
          <a:xfrm>
            <a:off x="1378800" y="6314401"/>
            <a:ext cx="2845541" cy="180042"/>
          </a:xfrm>
          <a:prstGeom prst="rect">
            <a:avLst/>
          </a:prstGeom>
        </p:spPr>
        <p:txBody>
          <a:bodyPr vert="horz" lIns="0" tIns="0" rIns="0" bIns="0" rtlCol="0" anchor="t">
            <a:noAutofit/>
          </a:bodyPr>
          <a:lstStyle>
            <a:lvl1pPr algn="l">
              <a:defRPr sz="1200">
                <a:solidFill>
                  <a:srgbClr val="003056"/>
                </a:solidFill>
              </a:defRPr>
            </a:lvl1pPr>
          </a:lstStyle>
          <a:p>
            <a:r>
              <a:rPr lang="de-DE"/>
              <a:t>03.04.2025</a:t>
            </a:r>
          </a:p>
        </p:txBody>
      </p:sp>
    </p:spTree>
    <p:extLst>
      <p:ext uri="{BB962C8B-B14F-4D97-AF65-F5344CB8AC3E}">
        <p14:creationId xmlns:p14="http://schemas.microsoft.com/office/powerpoint/2010/main" val="176007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in beliebig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FC0CC166-4E39-43B8-AB91-BDD1C4C9E224}" type="slidenum">
              <a:rPr lang="de-DE" smtClean="0"/>
              <a:t>‹Nr.›</a:t>
            </a:fld>
            <a:endParaRPr lang="de-DE"/>
          </a:p>
        </p:txBody>
      </p:sp>
      <p:sp>
        <p:nvSpPr>
          <p:cNvPr id="9" name="Fußzeilenplatzhalter 4">
            <a:extLst>
              <a:ext uri="{FF2B5EF4-FFF2-40B4-BE49-F238E27FC236}">
                <a16:creationId xmlns:a16="http://schemas.microsoft.com/office/drawing/2014/main" id="{E06AB80D-5239-419D-EE92-29225D03CE11}"/>
              </a:ext>
            </a:extLst>
          </p:cNvPr>
          <p:cNvSpPr>
            <a:spLocks noGrp="1"/>
          </p:cNvSpPr>
          <p:nvPr>
            <p:ph type="ftr" sz="quarter" idx="3"/>
          </p:nvPr>
        </p:nvSpPr>
        <p:spPr>
          <a:xfrm>
            <a:off x="1378800" y="6062400"/>
            <a:ext cx="3861805" cy="180042"/>
          </a:xfrm>
          <a:prstGeom prst="rect">
            <a:avLst/>
          </a:prstGeom>
        </p:spPr>
        <p:txBody>
          <a:bodyPr vert="horz" lIns="0" tIns="0" rIns="0" bIns="0" rtlCol="0" anchor="t">
            <a:noAutofit/>
          </a:bodyPr>
          <a:lstStyle>
            <a:lvl1pPr algn="l">
              <a:defRPr sz="1200" b="0">
                <a:solidFill>
                  <a:srgbClr val="003056"/>
                </a:solidFill>
              </a:defRPr>
            </a:lvl1pPr>
          </a:lstStyle>
          <a:p>
            <a:r>
              <a:rPr lang="de-DE"/>
              <a:t>Girls'Day</a:t>
            </a:r>
          </a:p>
        </p:txBody>
      </p:sp>
      <p:sp>
        <p:nvSpPr>
          <p:cNvPr id="10" name="Datumsplatzhalter 3">
            <a:extLst>
              <a:ext uri="{FF2B5EF4-FFF2-40B4-BE49-F238E27FC236}">
                <a16:creationId xmlns:a16="http://schemas.microsoft.com/office/drawing/2014/main" id="{933542FF-9AC4-A6E3-FC4F-DB32BA4D9C3A}"/>
              </a:ext>
            </a:extLst>
          </p:cNvPr>
          <p:cNvSpPr>
            <a:spLocks noGrp="1"/>
          </p:cNvSpPr>
          <p:nvPr>
            <p:ph type="dt" sz="half" idx="2"/>
          </p:nvPr>
        </p:nvSpPr>
        <p:spPr>
          <a:xfrm>
            <a:off x="1378800" y="6314401"/>
            <a:ext cx="2845541" cy="180042"/>
          </a:xfrm>
          <a:prstGeom prst="rect">
            <a:avLst/>
          </a:prstGeom>
        </p:spPr>
        <p:txBody>
          <a:bodyPr vert="horz" lIns="0" tIns="0" rIns="0" bIns="0" rtlCol="0" anchor="t">
            <a:noAutofit/>
          </a:bodyPr>
          <a:lstStyle>
            <a:lvl1pPr algn="l">
              <a:defRPr sz="1200">
                <a:solidFill>
                  <a:srgbClr val="003056"/>
                </a:solidFill>
              </a:defRPr>
            </a:lvl1pPr>
          </a:lstStyle>
          <a:p>
            <a:r>
              <a:rPr lang="de-DE"/>
              <a:t>03.04.2025</a:t>
            </a:r>
          </a:p>
        </p:txBody>
      </p:sp>
    </p:spTree>
    <p:extLst>
      <p:ext uri="{BB962C8B-B14F-4D97-AF65-F5344CB8AC3E}">
        <p14:creationId xmlns:p14="http://schemas.microsoft.com/office/powerpoint/2010/main" val="2274438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 (individuell)">
    <p:spTree>
      <p:nvGrpSpPr>
        <p:cNvPr id="1" name=""/>
        <p:cNvGrpSpPr/>
        <p:nvPr/>
      </p:nvGrpSpPr>
      <p:grpSpPr>
        <a:xfrm>
          <a:off x="0" y="0"/>
          <a:ext cx="0" cy="0"/>
          <a:chOff x="0" y="0"/>
          <a:chExt cx="0" cy="0"/>
        </a:xfrm>
      </p:grpSpPr>
      <p:sp>
        <p:nvSpPr>
          <p:cNvPr id="2" name="Titel 1"/>
          <p:cNvSpPr>
            <a:spLocks noGrp="1"/>
          </p:cNvSpPr>
          <p:nvPr>
            <p:ph type="ctrTitle"/>
          </p:nvPr>
        </p:nvSpPr>
        <p:spPr>
          <a:xfrm>
            <a:off x="1378800" y="612000"/>
            <a:ext cx="7307503" cy="468108"/>
          </a:xfrm>
        </p:spPr>
        <p:txBody>
          <a:bodyPr/>
          <a:lstStyle/>
          <a:p>
            <a:r>
              <a:rPr lang="de-DE"/>
              <a:t>Titelmasterformat durch Klicken bearbeiten</a:t>
            </a:r>
          </a:p>
        </p:txBody>
      </p:sp>
      <p:sp>
        <p:nvSpPr>
          <p:cNvPr id="3" name="Untertitel 2"/>
          <p:cNvSpPr>
            <a:spLocks noGrp="1"/>
          </p:cNvSpPr>
          <p:nvPr>
            <p:ph type="subTitle" idx="1"/>
          </p:nvPr>
        </p:nvSpPr>
        <p:spPr>
          <a:xfrm>
            <a:off x="1378800" y="1080000"/>
            <a:ext cx="7307503" cy="396092"/>
          </a:xfrm>
        </p:spPr>
        <p:txBody>
          <a:bodyPr/>
          <a:lstStyle>
            <a:lvl1pPr marL="0" indent="0" algn="l">
              <a:buNone/>
              <a:defRPr sz="2400">
                <a:solidFill>
                  <a:srgbClr val="003056"/>
                </a:solidFill>
              </a:defRPr>
            </a:lvl1pPr>
            <a:lvl2pPr marL="457152" indent="0" algn="ctr">
              <a:buNone/>
              <a:defRPr>
                <a:solidFill>
                  <a:schemeClr val="tx1">
                    <a:tint val="75000"/>
                  </a:schemeClr>
                </a:solidFill>
              </a:defRPr>
            </a:lvl2pPr>
            <a:lvl3pPr marL="914305" indent="0" algn="ctr">
              <a:buNone/>
              <a:defRPr>
                <a:solidFill>
                  <a:schemeClr val="tx1">
                    <a:tint val="75000"/>
                  </a:schemeClr>
                </a:solidFill>
              </a:defRPr>
            </a:lvl3pPr>
            <a:lvl4pPr marL="1371457" indent="0" algn="ctr">
              <a:buNone/>
              <a:defRPr>
                <a:solidFill>
                  <a:schemeClr val="tx1">
                    <a:tint val="75000"/>
                  </a:schemeClr>
                </a:solidFill>
              </a:defRPr>
            </a:lvl4pPr>
            <a:lvl5pPr marL="1828610" indent="0" algn="ctr">
              <a:buNone/>
              <a:defRPr>
                <a:solidFill>
                  <a:schemeClr val="tx1">
                    <a:tint val="75000"/>
                  </a:schemeClr>
                </a:solidFill>
              </a:defRPr>
            </a:lvl5pPr>
            <a:lvl6pPr marL="2285761" indent="0" algn="ctr">
              <a:buNone/>
              <a:defRPr>
                <a:solidFill>
                  <a:schemeClr val="tx1">
                    <a:tint val="75000"/>
                  </a:schemeClr>
                </a:solidFill>
              </a:defRPr>
            </a:lvl6pPr>
            <a:lvl7pPr marL="2742914" indent="0" algn="ctr">
              <a:buNone/>
              <a:defRPr>
                <a:solidFill>
                  <a:schemeClr val="tx1">
                    <a:tint val="75000"/>
                  </a:schemeClr>
                </a:solidFill>
              </a:defRPr>
            </a:lvl7pPr>
            <a:lvl8pPr marL="3200066" indent="0" algn="ctr">
              <a:buNone/>
              <a:defRPr>
                <a:solidFill>
                  <a:schemeClr val="tx1">
                    <a:tint val="75000"/>
                  </a:schemeClr>
                </a:solidFill>
              </a:defRPr>
            </a:lvl8pPr>
            <a:lvl9pPr marL="3657219" indent="0" algn="ctr">
              <a:buNone/>
              <a:defRPr>
                <a:solidFill>
                  <a:schemeClr val="tx1">
                    <a:tint val="75000"/>
                  </a:schemeClr>
                </a:solidFill>
              </a:defRPr>
            </a:lvl9pPr>
          </a:lstStyle>
          <a:p>
            <a:r>
              <a:rPr lang="de-DE"/>
              <a:t>Formatvorlage des Untertitelmasters durch Klicken bearbeiten</a:t>
            </a:r>
          </a:p>
        </p:txBody>
      </p:sp>
      <p:sp>
        <p:nvSpPr>
          <p:cNvPr id="6" name="Foliennummernplatzhalter 5"/>
          <p:cNvSpPr>
            <a:spLocks noGrp="1"/>
          </p:cNvSpPr>
          <p:nvPr>
            <p:ph type="sldNum" sz="quarter" idx="12"/>
          </p:nvPr>
        </p:nvSpPr>
        <p:spPr/>
        <p:txBody>
          <a:bodyPr/>
          <a:lstStyle/>
          <a:p>
            <a:fld id="{FC0CC166-4E39-43B8-AB91-BDD1C4C9E224}" type="slidenum">
              <a:rPr lang="de-DE" smtClean="0"/>
              <a:t>‹Nr.›</a:t>
            </a:fld>
            <a:endParaRPr lang="de-DE"/>
          </a:p>
        </p:txBody>
      </p:sp>
      <p:sp>
        <p:nvSpPr>
          <p:cNvPr id="10" name="Bildplatzhalter 2"/>
          <p:cNvSpPr>
            <a:spLocks noGrp="1"/>
          </p:cNvSpPr>
          <p:nvPr>
            <p:ph type="pic" idx="13"/>
          </p:nvPr>
        </p:nvSpPr>
        <p:spPr>
          <a:xfrm>
            <a:off x="1378800" y="2178000"/>
            <a:ext cx="9432000" cy="3690000"/>
          </a:xfrm>
        </p:spPr>
        <p:txBody>
          <a:bodyPr/>
          <a:lstStyle>
            <a:lvl1pPr marL="0" indent="0">
              <a:buNone/>
              <a:defRPr sz="3200"/>
            </a:lvl1pPr>
            <a:lvl2pPr marL="457152" indent="0">
              <a:buNone/>
              <a:defRPr sz="2800"/>
            </a:lvl2pPr>
            <a:lvl3pPr marL="914305" indent="0">
              <a:buNone/>
              <a:defRPr sz="2400"/>
            </a:lvl3pPr>
            <a:lvl4pPr marL="1371457" indent="0">
              <a:buNone/>
              <a:defRPr sz="2000"/>
            </a:lvl4pPr>
            <a:lvl5pPr marL="1828610" indent="0">
              <a:buNone/>
              <a:defRPr sz="2000"/>
            </a:lvl5pPr>
            <a:lvl6pPr marL="2285761" indent="0">
              <a:buNone/>
              <a:defRPr sz="2000"/>
            </a:lvl6pPr>
            <a:lvl7pPr marL="2742914" indent="0">
              <a:buNone/>
              <a:defRPr sz="2000"/>
            </a:lvl7pPr>
            <a:lvl8pPr marL="3200066" indent="0">
              <a:buNone/>
              <a:defRPr sz="2000"/>
            </a:lvl8pPr>
            <a:lvl9pPr marL="3657219" indent="0">
              <a:buNone/>
              <a:defRPr sz="2000"/>
            </a:lvl9pPr>
          </a:lstStyle>
          <a:p>
            <a:r>
              <a:rPr lang="de-DE"/>
              <a:t>Bild durch Klicken auf Symbol hinzufügen</a:t>
            </a:r>
          </a:p>
        </p:txBody>
      </p:sp>
      <p:sp>
        <p:nvSpPr>
          <p:cNvPr id="7" name="Fußzeilenplatzhalter 4">
            <a:extLst>
              <a:ext uri="{FF2B5EF4-FFF2-40B4-BE49-F238E27FC236}">
                <a16:creationId xmlns:a16="http://schemas.microsoft.com/office/drawing/2014/main" id="{1F92165B-3F95-316D-6CD7-5B011EB98BDF}"/>
              </a:ext>
            </a:extLst>
          </p:cNvPr>
          <p:cNvSpPr>
            <a:spLocks noGrp="1"/>
          </p:cNvSpPr>
          <p:nvPr>
            <p:ph type="ftr" sz="quarter" idx="3"/>
          </p:nvPr>
        </p:nvSpPr>
        <p:spPr>
          <a:xfrm>
            <a:off x="1378800" y="6062400"/>
            <a:ext cx="3861805" cy="180042"/>
          </a:xfrm>
          <a:prstGeom prst="rect">
            <a:avLst/>
          </a:prstGeom>
        </p:spPr>
        <p:txBody>
          <a:bodyPr vert="horz" lIns="0" tIns="0" rIns="0" bIns="0" rtlCol="0" anchor="t">
            <a:noAutofit/>
          </a:bodyPr>
          <a:lstStyle>
            <a:lvl1pPr algn="l">
              <a:defRPr sz="1200" b="0">
                <a:solidFill>
                  <a:srgbClr val="003056"/>
                </a:solidFill>
              </a:defRPr>
            </a:lvl1pPr>
          </a:lstStyle>
          <a:p>
            <a:r>
              <a:rPr lang="de-DE"/>
              <a:t>Girls'Day</a:t>
            </a:r>
          </a:p>
        </p:txBody>
      </p:sp>
      <p:sp>
        <p:nvSpPr>
          <p:cNvPr id="8" name="Datumsplatzhalter 3">
            <a:extLst>
              <a:ext uri="{FF2B5EF4-FFF2-40B4-BE49-F238E27FC236}">
                <a16:creationId xmlns:a16="http://schemas.microsoft.com/office/drawing/2014/main" id="{424C29F3-A2A8-B5FC-51A9-1DA482741870}"/>
              </a:ext>
            </a:extLst>
          </p:cNvPr>
          <p:cNvSpPr>
            <a:spLocks noGrp="1"/>
          </p:cNvSpPr>
          <p:nvPr>
            <p:ph type="dt" sz="half" idx="2"/>
          </p:nvPr>
        </p:nvSpPr>
        <p:spPr>
          <a:xfrm>
            <a:off x="1378800" y="6314401"/>
            <a:ext cx="2845541" cy="180042"/>
          </a:xfrm>
          <a:prstGeom prst="rect">
            <a:avLst/>
          </a:prstGeom>
        </p:spPr>
        <p:txBody>
          <a:bodyPr vert="horz" lIns="0" tIns="0" rIns="0" bIns="0" rtlCol="0" anchor="t">
            <a:noAutofit/>
          </a:bodyPr>
          <a:lstStyle>
            <a:lvl1pPr algn="l">
              <a:defRPr sz="1200">
                <a:solidFill>
                  <a:srgbClr val="003056"/>
                </a:solidFill>
              </a:defRPr>
            </a:lvl1pPr>
          </a:lstStyle>
          <a:p>
            <a:r>
              <a:rPr lang="de-DE"/>
              <a:t>03.04.2025</a:t>
            </a:r>
          </a:p>
        </p:txBody>
      </p:sp>
    </p:spTree>
    <p:extLst>
      <p:ext uri="{BB962C8B-B14F-4D97-AF65-F5344CB8AC3E}">
        <p14:creationId xmlns:p14="http://schemas.microsoft.com/office/powerpoint/2010/main" val="48866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folie ohne Bild/Abschnittstitel">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913588" y="2713213"/>
            <a:ext cx="10368000" cy="468108"/>
          </a:xfrm>
        </p:spPr>
        <p:txBody>
          <a:bodyPr/>
          <a:lstStyle>
            <a:lvl1pPr algn="ctr">
              <a:defRPr/>
            </a:lvl1pPr>
          </a:lstStyle>
          <a:p>
            <a:r>
              <a:rPr lang="de-DE"/>
              <a:t>Titelmasterformat durch Klicken bearbeiten</a:t>
            </a:r>
            <a:br>
              <a:rPr lang="de-DE"/>
            </a:br>
            <a:endParaRPr lang="de-DE"/>
          </a:p>
        </p:txBody>
      </p:sp>
      <p:sp>
        <p:nvSpPr>
          <p:cNvPr id="3" name="Untertitel 2"/>
          <p:cNvSpPr>
            <a:spLocks noGrp="1"/>
          </p:cNvSpPr>
          <p:nvPr>
            <p:ph type="subTitle" idx="1"/>
          </p:nvPr>
        </p:nvSpPr>
        <p:spPr>
          <a:xfrm>
            <a:off x="1831588" y="3569886"/>
            <a:ext cx="8532000" cy="396092"/>
          </a:xfrm>
        </p:spPr>
        <p:txBody>
          <a:bodyPr/>
          <a:lstStyle>
            <a:lvl1pPr marL="0" indent="0" algn="ctr">
              <a:buNone/>
              <a:defRPr>
                <a:solidFill>
                  <a:srgbClr val="003056"/>
                </a:solidFill>
              </a:defRPr>
            </a:lvl1pPr>
            <a:lvl2pPr marL="457152" indent="0" algn="ctr">
              <a:buNone/>
              <a:defRPr>
                <a:solidFill>
                  <a:schemeClr val="tx1">
                    <a:tint val="75000"/>
                  </a:schemeClr>
                </a:solidFill>
              </a:defRPr>
            </a:lvl2pPr>
            <a:lvl3pPr marL="914305" indent="0" algn="ctr">
              <a:buNone/>
              <a:defRPr>
                <a:solidFill>
                  <a:schemeClr val="tx1">
                    <a:tint val="75000"/>
                  </a:schemeClr>
                </a:solidFill>
              </a:defRPr>
            </a:lvl3pPr>
            <a:lvl4pPr marL="1371457" indent="0" algn="ctr">
              <a:buNone/>
              <a:defRPr>
                <a:solidFill>
                  <a:schemeClr val="tx1">
                    <a:tint val="75000"/>
                  </a:schemeClr>
                </a:solidFill>
              </a:defRPr>
            </a:lvl4pPr>
            <a:lvl5pPr marL="1828610" indent="0" algn="ctr">
              <a:buNone/>
              <a:defRPr>
                <a:solidFill>
                  <a:schemeClr val="tx1">
                    <a:tint val="75000"/>
                  </a:schemeClr>
                </a:solidFill>
              </a:defRPr>
            </a:lvl5pPr>
            <a:lvl6pPr marL="2285761" indent="0" algn="ctr">
              <a:buNone/>
              <a:defRPr>
                <a:solidFill>
                  <a:schemeClr val="tx1">
                    <a:tint val="75000"/>
                  </a:schemeClr>
                </a:solidFill>
              </a:defRPr>
            </a:lvl6pPr>
            <a:lvl7pPr marL="2742914" indent="0" algn="ctr">
              <a:buNone/>
              <a:defRPr>
                <a:solidFill>
                  <a:schemeClr val="tx1">
                    <a:tint val="75000"/>
                  </a:schemeClr>
                </a:solidFill>
              </a:defRPr>
            </a:lvl7pPr>
            <a:lvl8pPr marL="3200066" indent="0" algn="ctr">
              <a:buNone/>
              <a:defRPr>
                <a:solidFill>
                  <a:schemeClr val="tx1">
                    <a:tint val="75000"/>
                  </a:schemeClr>
                </a:solidFill>
              </a:defRPr>
            </a:lvl8pPr>
            <a:lvl9pPr marL="3657219"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r>
              <a:rPr lang="de-DE"/>
              <a:t>03.04.2025</a:t>
            </a:r>
          </a:p>
        </p:txBody>
      </p:sp>
      <p:sp>
        <p:nvSpPr>
          <p:cNvPr id="5" name="Fußzeilenplatzhalter 4"/>
          <p:cNvSpPr>
            <a:spLocks noGrp="1"/>
          </p:cNvSpPr>
          <p:nvPr>
            <p:ph type="ftr" sz="quarter" idx="11"/>
          </p:nvPr>
        </p:nvSpPr>
        <p:spPr/>
        <p:txBody>
          <a:bodyPr/>
          <a:lstStyle/>
          <a:p>
            <a:r>
              <a:rPr lang="de-DE"/>
              <a:t>Girls'Day</a:t>
            </a:r>
          </a:p>
        </p:txBody>
      </p:sp>
      <p:sp>
        <p:nvSpPr>
          <p:cNvPr id="6" name="Foliennummernplatzhalter 5"/>
          <p:cNvSpPr>
            <a:spLocks noGrp="1"/>
          </p:cNvSpPr>
          <p:nvPr>
            <p:ph type="sldNum" sz="quarter" idx="12"/>
          </p:nvPr>
        </p:nvSpPr>
        <p:spPr/>
        <p:txBody>
          <a:bodyPr/>
          <a:lstStyle/>
          <a:p>
            <a:fld id="{FC0CC166-4E39-43B8-AB91-BDD1C4C9E224}" type="slidenum">
              <a:rPr lang="de-DE" smtClean="0"/>
              <a:t>‹Nr.›</a:t>
            </a:fld>
            <a:endParaRPr lang="de-DE"/>
          </a:p>
        </p:txBody>
      </p:sp>
    </p:spTree>
    <p:extLst>
      <p:ext uri="{BB962C8B-B14F-4D97-AF65-F5344CB8AC3E}">
        <p14:creationId xmlns:p14="http://schemas.microsoft.com/office/powerpoint/2010/main" val="11951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Zwei Beliebige Inhalte (1:1) mit Überschrift (1: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1378800" y="2178001"/>
            <a:ext cx="4482000" cy="359799"/>
          </a:xfrm>
        </p:spPr>
        <p:txBody>
          <a:bodyPr anchor="b"/>
          <a:lstStyle>
            <a:lvl1pPr marL="0" indent="0">
              <a:buNone/>
              <a:defRPr sz="2400" b="1"/>
            </a:lvl1pPr>
            <a:lvl2pPr marL="457152" indent="0">
              <a:buNone/>
              <a:defRPr sz="2000" b="1"/>
            </a:lvl2pPr>
            <a:lvl3pPr marL="914305" indent="0">
              <a:buNone/>
              <a:defRPr sz="1800" b="1"/>
            </a:lvl3pPr>
            <a:lvl4pPr marL="1371457" indent="0">
              <a:buNone/>
              <a:defRPr sz="1600" b="1"/>
            </a:lvl4pPr>
            <a:lvl5pPr marL="1828610" indent="0">
              <a:buNone/>
              <a:defRPr sz="1600" b="1"/>
            </a:lvl5pPr>
            <a:lvl6pPr marL="2285761" indent="0">
              <a:buNone/>
              <a:defRPr sz="1600" b="1"/>
            </a:lvl6pPr>
            <a:lvl7pPr marL="2742914" indent="0">
              <a:buNone/>
              <a:defRPr sz="1600" b="1"/>
            </a:lvl7pPr>
            <a:lvl8pPr marL="3200066" indent="0">
              <a:buNone/>
              <a:defRPr sz="1600" b="1"/>
            </a:lvl8pPr>
            <a:lvl9pPr marL="3657219" indent="0">
              <a:buNone/>
              <a:defRPr sz="1600" b="1"/>
            </a:lvl9pPr>
          </a:lstStyle>
          <a:p>
            <a:pPr lvl="0"/>
            <a:r>
              <a:rPr lang="de-DE"/>
              <a:t>Textmasterformat bearbeiten</a:t>
            </a:r>
          </a:p>
        </p:txBody>
      </p:sp>
      <p:sp>
        <p:nvSpPr>
          <p:cNvPr id="4" name="Inhaltsplatzhalter 3"/>
          <p:cNvSpPr>
            <a:spLocks noGrp="1"/>
          </p:cNvSpPr>
          <p:nvPr>
            <p:ph sz="half" idx="2"/>
          </p:nvPr>
        </p:nvSpPr>
        <p:spPr>
          <a:xfrm>
            <a:off x="1378800" y="2548067"/>
            <a:ext cx="4482000" cy="331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332400" y="2178001"/>
            <a:ext cx="4482000" cy="359799"/>
          </a:xfrm>
        </p:spPr>
        <p:txBody>
          <a:bodyPr anchor="b"/>
          <a:lstStyle>
            <a:lvl1pPr marL="0" indent="0">
              <a:buNone/>
              <a:defRPr sz="2400" b="1"/>
            </a:lvl1pPr>
            <a:lvl2pPr marL="457152" indent="0">
              <a:buNone/>
              <a:defRPr sz="2000" b="1"/>
            </a:lvl2pPr>
            <a:lvl3pPr marL="914305" indent="0">
              <a:buNone/>
              <a:defRPr sz="1800" b="1"/>
            </a:lvl3pPr>
            <a:lvl4pPr marL="1371457" indent="0">
              <a:buNone/>
              <a:defRPr sz="1600" b="1"/>
            </a:lvl4pPr>
            <a:lvl5pPr marL="1828610" indent="0">
              <a:buNone/>
              <a:defRPr sz="1600" b="1"/>
            </a:lvl5pPr>
            <a:lvl6pPr marL="2285761" indent="0">
              <a:buNone/>
              <a:defRPr sz="1600" b="1"/>
            </a:lvl6pPr>
            <a:lvl7pPr marL="2742914" indent="0">
              <a:buNone/>
              <a:defRPr sz="1600" b="1"/>
            </a:lvl7pPr>
            <a:lvl8pPr marL="3200066" indent="0">
              <a:buNone/>
              <a:defRPr sz="1600" b="1"/>
            </a:lvl8pPr>
            <a:lvl9pPr marL="3657219" indent="0">
              <a:buNone/>
              <a:defRPr sz="1600" b="1"/>
            </a:lvl9pPr>
          </a:lstStyle>
          <a:p>
            <a:pPr lvl="0"/>
            <a:r>
              <a:rPr lang="de-DE"/>
              <a:t>Textmasterformat bearbeiten</a:t>
            </a:r>
          </a:p>
        </p:txBody>
      </p:sp>
      <p:sp>
        <p:nvSpPr>
          <p:cNvPr id="6" name="Inhaltsplatzhalter 5"/>
          <p:cNvSpPr>
            <a:spLocks noGrp="1"/>
          </p:cNvSpPr>
          <p:nvPr>
            <p:ph sz="quarter" idx="4"/>
          </p:nvPr>
        </p:nvSpPr>
        <p:spPr>
          <a:xfrm>
            <a:off x="6332400" y="2547278"/>
            <a:ext cx="4482000" cy="331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r>
              <a:rPr lang="de-DE"/>
              <a:t>03.04.2025</a:t>
            </a:r>
          </a:p>
        </p:txBody>
      </p:sp>
      <p:sp>
        <p:nvSpPr>
          <p:cNvPr id="8" name="Fußzeilenplatzhalter 7"/>
          <p:cNvSpPr>
            <a:spLocks noGrp="1"/>
          </p:cNvSpPr>
          <p:nvPr>
            <p:ph type="ftr" sz="quarter" idx="11"/>
          </p:nvPr>
        </p:nvSpPr>
        <p:spPr/>
        <p:txBody>
          <a:bodyPr/>
          <a:lstStyle/>
          <a:p>
            <a:r>
              <a:rPr lang="de-DE"/>
              <a:t>Girls'Day</a:t>
            </a:r>
          </a:p>
        </p:txBody>
      </p:sp>
      <p:sp>
        <p:nvSpPr>
          <p:cNvPr id="9" name="Foliennummernplatzhalter 8"/>
          <p:cNvSpPr>
            <a:spLocks noGrp="1"/>
          </p:cNvSpPr>
          <p:nvPr>
            <p:ph type="sldNum" sz="quarter" idx="12"/>
          </p:nvPr>
        </p:nvSpPr>
        <p:spPr/>
        <p:txBody>
          <a:bodyPr/>
          <a:lstStyle/>
          <a:p>
            <a:fld id="{FC0CC166-4E39-43B8-AB91-BDD1C4C9E224}" type="slidenum">
              <a:rPr lang="de-DE" smtClean="0"/>
              <a:t>‹Nr.›</a:t>
            </a:fld>
            <a:endParaRPr lang="de-DE"/>
          </a:p>
        </p:txBody>
      </p:sp>
    </p:spTree>
    <p:extLst>
      <p:ext uri="{BB962C8B-B14F-4D97-AF65-F5344CB8AC3E}">
        <p14:creationId xmlns:p14="http://schemas.microsoft.com/office/powerpoint/2010/main" val="401443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und Bild (1: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1378800" y="2178000"/>
            <a:ext cx="4482000" cy="3690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r>
              <a:rPr lang="de-DE"/>
              <a:t>03.04.2025</a:t>
            </a:r>
          </a:p>
        </p:txBody>
      </p:sp>
      <p:sp>
        <p:nvSpPr>
          <p:cNvPr id="6" name="Fußzeilenplatzhalter 5"/>
          <p:cNvSpPr>
            <a:spLocks noGrp="1"/>
          </p:cNvSpPr>
          <p:nvPr>
            <p:ph type="ftr" sz="quarter" idx="11"/>
          </p:nvPr>
        </p:nvSpPr>
        <p:spPr/>
        <p:txBody>
          <a:bodyPr/>
          <a:lstStyle/>
          <a:p>
            <a:r>
              <a:rPr lang="de-DE"/>
              <a:t>Girls'Day</a:t>
            </a:r>
          </a:p>
        </p:txBody>
      </p:sp>
      <p:sp>
        <p:nvSpPr>
          <p:cNvPr id="7" name="Foliennummernplatzhalter 6"/>
          <p:cNvSpPr>
            <a:spLocks noGrp="1"/>
          </p:cNvSpPr>
          <p:nvPr>
            <p:ph type="sldNum" sz="quarter" idx="12"/>
          </p:nvPr>
        </p:nvSpPr>
        <p:spPr/>
        <p:txBody>
          <a:bodyPr/>
          <a:lstStyle/>
          <a:p>
            <a:fld id="{FC0CC166-4E39-43B8-AB91-BDD1C4C9E224}" type="slidenum">
              <a:rPr lang="de-DE" smtClean="0"/>
              <a:t>‹Nr.›</a:t>
            </a:fld>
            <a:endParaRPr lang="de-DE"/>
          </a:p>
        </p:txBody>
      </p:sp>
      <p:sp>
        <p:nvSpPr>
          <p:cNvPr id="8" name="Bildplatzhalter 2"/>
          <p:cNvSpPr>
            <a:spLocks noGrp="1"/>
          </p:cNvSpPr>
          <p:nvPr>
            <p:ph type="pic" idx="13"/>
          </p:nvPr>
        </p:nvSpPr>
        <p:spPr>
          <a:xfrm>
            <a:off x="6332400" y="2178000"/>
            <a:ext cx="4482000" cy="3690000"/>
          </a:xfrm>
        </p:spPr>
        <p:txBody>
          <a:bodyPr/>
          <a:lstStyle>
            <a:lvl1pPr marL="0" indent="0">
              <a:buNone/>
              <a:defRPr sz="3200"/>
            </a:lvl1pPr>
            <a:lvl2pPr marL="457152" indent="0">
              <a:buNone/>
              <a:defRPr sz="2800"/>
            </a:lvl2pPr>
            <a:lvl3pPr marL="914305" indent="0">
              <a:buNone/>
              <a:defRPr sz="2400"/>
            </a:lvl3pPr>
            <a:lvl4pPr marL="1371457" indent="0">
              <a:buNone/>
              <a:defRPr sz="2000"/>
            </a:lvl4pPr>
            <a:lvl5pPr marL="1828610" indent="0">
              <a:buNone/>
              <a:defRPr sz="2000"/>
            </a:lvl5pPr>
            <a:lvl6pPr marL="2285761" indent="0">
              <a:buNone/>
              <a:defRPr sz="2000"/>
            </a:lvl6pPr>
            <a:lvl7pPr marL="2742914" indent="0">
              <a:buNone/>
              <a:defRPr sz="2000"/>
            </a:lvl7pPr>
            <a:lvl8pPr marL="3200066" indent="0">
              <a:buNone/>
              <a:defRPr sz="2000"/>
            </a:lvl8pPr>
            <a:lvl9pPr marL="3657219" indent="0">
              <a:buNone/>
              <a:defRPr sz="2000"/>
            </a:lvl9pPr>
          </a:lstStyle>
          <a:p>
            <a:r>
              <a:rPr lang="de-DE"/>
              <a:t>Bild durch Klicken auf Symbol hinzufügen</a:t>
            </a:r>
          </a:p>
        </p:txBody>
      </p:sp>
    </p:spTree>
    <p:extLst>
      <p:ext uri="{BB962C8B-B14F-4D97-AF65-F5344CB8AC3E}">
        <p14:creationId xmlns:p14="http://schemas.microsoft.com/office/powerpoint/2010/main" val="4268598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und Bild (asymmetris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1378800" y="2178000"/>
            <a:ext cx="6228000" cy="36900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r>
              <a:rPr lang="de-DE"/>
              <a:t>03.04.2025</a:t>
            </a:r>
          </a:p>
        </p:txBody>
      </p:sp>
      <p:sp>
        <p:nvSpPr>
          <p:cNvPr id="6" name="Fußzeilenplatzhalter 5"/>
          <p:cNvSpPr>
            <a:spLocks noGrp="1"/>
          </p:cNvSpPr>
          <p:nvPr>
            <p:ph type="ftr" sz="quarter" idx="11"/>
          </p:nvPr>
        </p:nvSpPr>
        <p:spPr/>
        <p:txBody>
          <a:bodyPr/>
          <a:lstStyle/>
          <a:p>
            <a:r>
              <a:rPr lang="de-DE"/>
              <a:t>Girls'Day</a:t>
            </a:r>
          </a:p>
        </p:txBody>
      </p:sp>
      <p:sp>
        <p:nvSpPr>
          <p:cNvPr id="7" name="Foliennummernplatzhalter 6"/>
          <p:cNvSpPr>
            <a:spLocks noGrp="1"/>
          </p:cNvSpPr>
          <p:nvPr>
            <p:ph type="sldNum" sz="quarter" idx="12"/>
          </p:nvPr>
        </p:nvSpPr>
        <p:spPr/>
        <p:txBody>
          <a:bodyPr/>
          <a:lstStyle/>
          <a:p>
            <a:fld id="{FC0CC166-4E39-43B8-AB91-BDD1C4C9E224}" type="slidenum">
              <a:rPr lang="de-DE" smtClean="0"/>
              <a:t>‹Nr.›</a:t>
            </a:fld>
            <a:endParaRPr lang="de-DE"/>
          </a:p>
        </p:txBody>
      </p:sp>
      <p:sp>
        <p:nvSpPr>
          <p:cNvPr id="8" name="Bildplatzhalter 2"/>
          <p:cNvSpPr>
            <a:spLocks noGrp="1"/>
          </p:cNvSpPr>
          <p:nvPr>
            <p:ph type="pic" idx="13"/>
          </p:nvPr>
        </p:nvSpPr>
        <p:spPr>
          <a:xfrm>
            <a:off x="8082225" y="2178000"/>
            <a:ext cx="2736000" cy="3690000"/>
          </a:xfrm>
        </p:spPr>
        <p:txBody>
          <a:bodyPr/>
          <a:lstStyle>
            <a:lvl1pPr marL="0" indent="0">
              <a:buNone/>
              <a:defRPr sz="3200"/>
            </a:lvl1pPr>
            <a:lvl2pPr marL="457152" indent="0">
              <a:buNone/>
              <a:defRPr sz="2800"/>
            </a:lvl2pPr>
            <a:lvl3pPr marL="914305" indent="0">
              <a:buNone/>
              <a:defRPr sz="2400"/>
            </a:lvl3pPr>
            <a:lvl4pPr marL="1371457" indent="0">
              <a:buNone/>
              <a:defRPr sz="2000"/>
            </a:lvl4pPr>
            <a:lvl5pPr marL="1828610" indent="0">
              <a:buNone/>
              <a:defRPr sz="2000"/>
            </a:lvl5pPr>
            <a:lvl6pPr marL="2285761" indent="0">
              <a:buNone/>
              <a:defRPr sz="2000"/>
            </a:lvl6pPr>
            <a:lvl7pPr marL="2742914" indent="0">
              <a:buNone/>
              <a:defRPr sz="2000"/>
            </a:lvl7pPr>
            <a:lvl8pPr marL="3200066" indent="0">
              <a:buNone/>
              <a:defRPr sz="2000"/>
            </a:lvl8pPr>
            <a:lvl9pPr marL="3657219" indent="0">
              <a:buNone/>
              <a:defRPr sz="2000"/>
            </a:lvl9pPr>
          </a:lstStyle>
          <a:p>
            <a:r>
              <a:rPr lang="de-DE"/>
              <a:t>Bild durch Klicken auf Symbol hinzufügen</a:t>
            </a:r>
          </a:p>
        </p:txBody>
      </p:sp>
    </p:spTree>
    <p:extLst>
      <p:ext uri="{BB962C8B-B14F-4D97-AF65-F5344CB8AC3E}">
        <p14:creationId xmlns:p14="http://schemas.microsoft.com/office/powerpoint/2010/main" val="3549369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378800" y="612001"/>
            <a:ext cx="6457681" cy="1248289"/>
          </a:xfrm>
          <a:prstGeom prst="rect">
            <a:avLst/>
          </a:prstGeom>
        </p:spPr>
        <p:txBody>
          <a:bodyPr vert="horz" lIns="0" tIns="0" rIns="0" bIns="0" rtlCol="0" anchor="t">
            <a:noAutofit/>
          </a:bodyPr>
          <a:lstStyle/>
          <a:p>
            <a:r>
              <a:rPr lang="de-DE"/>
              <a:t>Titelmasterformat durch Klicken bearbeiten</a:t>
            </a:r>
          </a:p>
        </p:txBody>
      </p:sp>
      <p:sp>
        <p:nvSpPr>
          <p:cNvPr id="3" name="Textplatzhalter 2"/>
          <p:cNvSpPr>
            <a:spLocks noGrp="1"/>
          </p:cNvSpPr>
          <p:nvPr>
            <p:ph type="body" idx="1"/>
          </p:nvPr>
        </p:nvSpPr>
        <p:spPr>
          <a:xfrm>
            <a:off x="1378800" y="2178000"/>
            <a:ext cx="9432000" cy="3690000"/>
          </a:xfrm>
          <a:prstGeom prst="rect">
            <a:avLst/>
          </a:prstGeom>
        </p:spPr>
        <p:txBody>
          <a:bodyPr vert="horz" lIns="0" tIns="0" rIns="0" bIns="0" rtlCol="0" anchor="t">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1378800" y="6314401"/>
            <a:ext cx="2845541" cy="180042"/>
          </a:xfrm>
          <a:prstGeom prst="rect">
            <a:avLst/>
          </a:prstGeom>
        </p:spPr>
        <p:txBody>
          <a:bodyPr vert="horz" lIns="0" tIns="0" rIns="0" bIns="0" rtlCol="0" anchor="t">
            <a:noAutofit/>
          </a:bodyPr>
          <a:lstStyle>
            <a:lvl1pPr algn="l">
              <a:defRPr sz="1200">
                <a:solidFill>
                  <a:srgbClr val="003056"/>
                </a:solidFill>
              </a:defRPr>
            </a:lvl1pPr>
          </a:lstStyle>
          <a:p>
            <a:r>
              <a:rPr lang="de-DE"/>
              <a:t>03.04.2025</a:t>
            </a:r>
          </a:p>
        </p:txBody>
      </p:sp>
      <p:sp>
        <p:nvSpPr>
          <p:cNvPr id="5" name="Fußzeilenplatzhalter 4"/>
          <p:cNvSpPr>
            <a:spLocks noGrp="1"/>
          </p:cNvSpPr>
          <p:nvPr>
            <p:ph type="ftr" sz="quarter" idx="3"/>
          </p:nvPr>
        </p:nvSpPr>
        <p:spPr>
          <a:xfrm>
            <a:off x="1378800" y="6062400"/>
            <a:ext cx="3861805" cy="180042"/>
          </a:xfrm>
          <a:prstGeom prst="rect">
            <a:avLst/>
          </a:prstGeom>
        </p:spPr>
        <p:txBody>
          <a:bodyPr vert="horz" lIns="0" tIns="0" rIns="0" bIns="0" rtlCol="0" anchor="t">
            <a:noAutofit/>
          </a:bodyPr>
          <a:lstStyle>
            <a:lvl1pPr algn="l">
              <a:defRPr sz="1200" b="0">
                <a:solidFill>
                  <a:srgbClr val="003056"/>
                </a:solidFill>
              </a:defRPr>
            </a:lvl1pPr>
          </a:lstStyle>
          <a:p>
            <a:r>
              <a:rPr lang="de-DE"/>
              <a:t>Girls'Day</a:t>
            </a:r>
          </a:p>
        </p:txBody>
      </p:sp>
      <p:sp>
        <p:nvSpPr>
          <p:cNvPr id="6" name="Foliennummernplatzhalter 5"/>
          <p:cNvSpPr>
            <a:spLocks noGrp="1"/>
          </p:cNvSpPr>
          <p:nvPr>
            <p:ph type="sldNum" sz="quarter" idx="4"/>
          </p:nvPr>
        </p:nvSpPr>
        <p:spPr>
          <a:xfrm>
            <a:off x="9417601" y="6314401"/>
            <a:ext cx="1406313" cy="180042"/>
          </a:xfrm>
          <a:prstGeom prst="rect">
            <a:avLst/>
          </a:prstGeom>
        </p:spPr>
        <p:txBody>
          <a:bodyPr vert="horz" lIns="0" tIns="0" rIns="0" bIns="0" rtlCol="0" anchor="t">
            <a:noAutofit/>
          </a:bodyPr>
          <a:lstStyle>
            <a:lvl1pPr algn="r">
              <a:defRPr sz="1200">
                <a:solidFill>
                  <a:srgbClr val="003056"/>
                </a:solidFill>
              </a:defRPr>
            </a:lvl1pPr>
          </a:lstStyle>
          <a:p>
            <a:fld id="{FC0CC166-4E39-43B8-AB91-BDD1C4C9E224}" type="slidenum">
              <a:rPr lang="de-DE" smtClean="0"/>
              <a:pPr/>
              <a:t>‹Nr.›</a:t>
            </a:fld>
            <a:endParaRPr lang="de-DE"/>
          </a:p>
        </p:txBody>
      </p:sp>
      <p:pic>
        <p:nvPicPr>
          <p:cNvPr id="7" name="Grafik 6"/>
          <p:cNvPicPr>
            <a:picLocks noChangeAspect="1"/>
          </p:cNvPicPr>
          <p:nvPr userDrawn="1"/>
        </p:nvPicPr>
        <p:blipFill rotWithShape="1">
          <a:blip r:embed="rId9" cstate="print">
            <a:extLst>
              <a:ext uri="{28A0092B-C50C-407E-A947-70E740481C1C}">
                <a14:useLocalDpi xmlns:a14="http://schemas.microsoft.com/office/drawing/2010/main" val="0"/>
              </a:ext>
            </a:extLst>
          </a:blip>
          <a:srcRect l="10243" t="18477" r="10442" b="23645"/>
          <a:stretch/>
        </p:blipFill>
        <p:spPr>
          <a:xfrm>
            <a:off x="9012195" y="486032"/>
            <a:ext cx="2018270" cy="626076"/>
          </a:xfrm>
          <a:prstGeom prst="rect">
            <a:avLst/>
          </a:prstGeom>
        </p:spPr>
      </p:pic>
    </p:spTree>
    <p:extLst>
      <p:ext uri="{BB962C8B-B14F-4D97-AF65-F5344CB8AC3E}">
        <p14:creationId xmlns:p14="http://schemas.microsoft.com/office/powerpoint/2010/main" val="1976521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3" r:id="rId5"/>
    <p:sldLayoutId id="2147483652" r:id="rId6"/>
    <p:sldLayoutId id="2147483662" r:id="rId7"/>
  </p:sldLayoutIdLst>
  <p:hf hdr="0"/>
  <p:txStyles>
    <p:titleStyle>
      <a:lvl1pPr algn="l" defTabSz="914305" rtl="0" eaLnBrk="1" latinLnBrk="0" hangingPunct="1">
        <a:spcBef>
          <a:spcPct val="0"/>
        </a:spcBef>
        <a:buNone/>
        <a:defRPr sz="3000" b="1" kern="1200" baseline="0">
          <a:solidFill>
            <a:srgbClr val="003056"/>
          </a:solidFill>
          <a:latin typeface="+mj-lt"/>
          <a:ea typeface="+mj-ea"/>
          <a:cs typeface="+mj-cs"/>
        </a:defRPr>
      </a:lvl1pPr>
    </p:titleStyle>
    <p:body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05" rtl="0" eaLnBrk="1" latinLnBrk="0" hangingPunct="1">
        <a:defRPr sz="1800" kern="1200">
          <a:solidFill>
            <a:schemeClr val="tx1"/>
          </a:solidFill>
          <a:latin typeface="+mn-lt"/>
          <a:ea typeface="+mn-ea"/>
          <a:cs typeface="+mn-cs"/>
        </a:defRPr>
      </a:lvl1pPr>
      <a:lvl2pPr marL="457152"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7"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1" algn="l" defTabSz="914305" rtl="0" eaLnBrk="1" latinLnBrk="0" hangingPunct="1">
        <a:defRPr sz="1800" kern="1200">
          <a:solidFill>
            <a:schemeClr val="tx1"/>
          </a:solidFill>
          <a:latin typeface="+mn-lt"/>
          <a:ea typeface="+mn-ea"/>
          <a:cs typeface="+mn-cs"/>
        </a:defRPr>
      </a:lvl6pPr>
      <a:lvl7pPr marL="2742914" algn="l" defTabSz="914305" rtl="0" eaLnBrk="1" latinLnBrk="0" hangingPunct="1">
        <a:defRPr sz="1800" kern="1200">
          <a:solidFill>
            <a:schemeClr val="tx1"/>
          </a:solidFill>
          <a:latin typeface="+mn-lt"/>
          <a:ea typeface="+mn-ea"/>
          <a:cs typeface="+mn-cs"/>
        </a:defRPr>
      </a:lvl7pPr>
      <a:lvl8pPr marL="3200066" algn="l" defTabSz="914305" rtl="0" eaLnBrk="1" latinLnBrk="0" hangingPunct="1">
        <a:defRPr sz="1800" kern="1200">
          <a:solidFill>
            <a:schemeClr val="tx1"/>
          </a:solidFill>
          <a:latin typeface="+mn-lt"/>
          <a:ea typeface="+mn-ea"/>
          <a:cs typeface="+mn-cs"/>
        </a:defRPr>
      </a:lvl8pPr>
      <a:lvl9pPr marL="3657219" algn="l" defTabSz="9143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0B_FF328C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02_402C95A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tagesschau.de/kultur/neue-rechte-literatur-forschungsprojekt-100.html"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hyperlink" Target="https://taz.de/Algorithmen-und-Diskriminierung/!5785746/" TargetMode="External"/><Relationship Id="rId2" Type="http://schemas.openxmlformats.org/officeDocument/2006/relationships/hyperlink" Target="https://www.tagesschau.de/investigativ/ndr/tik-tok-begriffe-101.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nzz.ch/technologie/proteste-in-china-social-media-erlaubte-die-umgehung-der-zensur-ld.1714388" TargetMode="External"/><Relationship Id="rId2" Type="http://schemas.openxmlformats.org/officeDocument/2006/relationships/hyperlink" Target="https://reutersinstitute.politics.ox.ac.uk/news/not-quite-arab-spring-how-protestors-iran-are-using-social-media-innovative-ways" TargetMode="External"/><Relationship Id="rId1" Type="http://schemas.openxmlformats.org/officeDocument/2006/relationships/slideLayout" Target="../slideLayouts/slideLayout2.xml"/><Relationship Id="rId5" Type="http://schemas.openxmlformats.org/officeDocument/2006/relationships/hyperlink" Target="https://www.n-tv.de/sport/fussball-em/Dachdeckerin-Chiara-schickt-Manuel-Neuer-zur-EM-article24939143.html" TargetMode="External"/><Relationship Id="rId4" Type="http://schemas.openxmlformats.org/officeDocument/2006/relationships/hyperlink" Target="https://www.ndr.de/fernsehen/sendungen/das/Norddeutschland-und-die-Welt,sendung1418522.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91D1D-325E-E2E4-BDBE-A557C9C2F256}"/>
              </a:ext>
            </a:extLst>
          </p:cNvPr>
          <p:cNvSpPr>
            <a:spLocks noGrp="1"/>
          </p:cNvSpPr>
          <p:nvPr>
            <p:ph type="title"/>
          </p:nvPr>
        </p:nvSpPr>
        <p:spPr/>
        <p:txBody>
          <a:bodyPr/>
          <a:lstStyle/>
          <a:p>
            <a:r>
              <a:rPr lang="de-DE">
                <a:ea typeface="Calibri"/>
                <a:cs typeface="Calibri"/>
              </a:rPr>
              <a:t>In der Wartezeit bis wir anfangen, öffnet die Website und klickt euch mal durch.</a:t>
            </a:r>
            <a:endParaRPr lang="de-DE"/>
          </a:p>
        </p:txBody>
      </p:sp>
      <p:sp>
        <p:nvSpPr>
          <p:cNvPr id="3" name="Inhaltsplatzhalter 2">
            <a:extLst>
              <a:ext uri="{FF2B5EF4-FFF2-40B4-BE49-F238E27FC236}">
                <a16:creationId xmlns:a16="http://schemas.microsoft.com/office/drawing/2014/main" id="{7F885E6C-249A-F388-2799-8B4A8CD0BEDD}"/>
              </a:ext>
            </a:extLst>
          </p:cNvPr>
          <p:cNvSpPr>
            <a:spLocks noGrp="1"/>
          </p:cNvSpPr>
          <p:nvPr>
            <p:ph idx="1"/>
          </p:nvPr>
        </p:nvSpPr>
        <p:spPr/>
        <p:txBody>
          <a:bodyPr/>
          <a:lstStyle/>
          <a:p>
            <a:pPr marL="342265" indent="-342265"/>
            <a:endParaRPr lang="de-DE" dirty="0">
              <a:ea typeface="Calibri"/>
              <a:cs typeface="Calibri"/>
            </a:endParaRPr>
          </a:p>
          <a:p>
            <a:pPr marL="342265" indent="-342265"/>
            <a:endParaRPr lang="de-DE" dirty="0">
              <a:ea typeface="Calibri"/>
              <a:cs typeface="Calibri"/>
            </a:endParaRPr>
          </a:p>
          <a:p>
            <a:pPr marL="342265" indent="-342265"/>
            <a:endParaRPr lang="de-DE" dirty="0">
              <a:ea typeface="Calibri"/>
              <a:cs typeface="Calibri"/>
            </a:endParaRPr>
          </a:p>
          <a:p>
            <a:pPr marL="342265" indent="-342265"/>
            <a:endParaRPr lang="de-DE" dirty="0">
              <a:ea typeface="Calibri"/>
              <a:cs typeface="Calibri"/>
            </a:endParaRPr>
          </a:p>
          <a:p>
            <a:pPr marL="342265" indent="-342265"/>
            <a:endParaRPr lang="de-DE" dirty="0">
              <a:ea typeface="Calibri"/>
              <a:cs typeface="Calibri"/>
            </a:endParaRPr>
          </a:p>
          <a:p>
            <a:pPr marL="342265" indent="-342265"/>
            <a:endParaRPr lang="de-DE" dirty="0">
              <a:ea typeface="Calibri"/>
              <a:cs typeface="Calibri"/>
            </a:endParaRPr>
          </a:p>
          <a:p>
            <a:pPr marL="342265" indent="-342265"/>
            <a:endParaRPr lang="de-DE" dirty="0">
              <a:ea typeface="Calibri"/>
              <a:cs typeface="Calibri"/>
            </a:endParaRPr>
          </a:p>
          <a:p>
            <a:pPr marL="0" indent="0">
              <a:buNone/>
            </a:pPr>
            <a:r>
              <a:rPr lang="de-DE" dirty="0">
                <a:ea typeface="Calibri"/>
                <a:cs typeface="Calibri"/>
              </a:rPr>
              <a:t>https://huggingface.co/spaces/lski-girls-day/tiktok_recommender</a:t>
            </a:r>
          </a:p>
        </p:txBody>
      </p:sp>
      <p:sp>
        <p:nvSpPr>
          <p:cNvPr id="6" name="Foliennummernplatzhalter 5">
            <a:extLst>
              <a:ext uri="{FF2B5EF4-FFF2-40B4-BE49-F238E27FC236}">
                <a16:creationId xmlns:a16="http://schemas.microsoft.com/office/drawing/2014/main" id="{A033688F-6802-9DE1-0809-69D8A4C4DCD8}"/>
              </a:ext>
            </a:extLst>
          </p:cNvPr>
          <p:cNvSpPr>
            <a:spLocks noGrp="1"/>
          </p:cNvSpPr>
          <p:nvPr>
            <p:ph type="sldNum" sz="quarter" idx="12"/>
          </p:nvPr>
        </p:nvSpPr>
        <p:spPr/>
        <p:txBody>
          <a:bodyPr/>
          <a:lstStyle/>
          <a:p>
            <a:fld id="{FC0CC166-4E39-43B8-AB91-BDD1C4C9E224}" type="slidenum">
              <a:rPr lang="de-DE" smtClean="0"/>
              <a:t>1</a:t>
            </a:fld>
            <a:endParaRPr lang="de-DE"/>
          </a:p>
        </p:txBody>
      </p:sp>
      <p:sp>
        <p:nvSpPr>
          <p:cNvPr id="7" name="Fußzeilenplatzhalter 4">
            <a:extLst>
              <a:ext uri="{FF2B5EF4-FFF2-40B4-BE49-F238E27FC236}">
                <a16:creationId xmlns:a16="http://schemas.microsoft.com/office/drawing/2014/main" id="{F9322A52-B5FA-6DF7-CBC8-A225A3BEA5F6}"/>
              </a:ext>
            </a:extLst>
          </p:cNvPr>
          <p:cNvSpPr>
            <a:spLocks noGrp="1"/>
          </p:cNvSpPr>
          <p:nvPr>
            <p:ph type="ftr" sz="quarter" idx="3"/>
          </p:nvPr>
        </p:nvSpPr>
        <p:spPr>
          <a:xfrm>
            <a:off x="1378800" y="6062400"/>
            <a:ext cx="3861805" cy="180042"/>
          </a:xfrm>
        </p:spPr>
        <p:txBody>
          <a:bodyPr/>
          <a:lstStyle/>
          <a:p>
            <a:r>
              <a:rPr lang="de-DE"/>
              <a:t>Girls'Day</a:t>
            </a:r>
          </a:p>
        </p:txBody>
      </p:sp>
      <p:sp>
        <p:nvSpPr>
          <p:cNvPr id="8" name="Datumsplatzhalter 5">
            <a:extLst>
              <a:ext uri="{FF2B5EF4-FFF2-40B4-BE49-F238E27FC236}">
                <a16:creationId xmlns:a16="http://schemas.microsoft.com/office/drawing/2014/main" id="{4C20C460-897D-CBE9-D2D8-2D2DF93420BB}"/>
              </a:ext>
            </a:extLst>
          </p:cNvPr>
          <p:cNvSpPr>
            <a:spLocks noGrp="1"/>
          </p:cNvSpPr>
          <p:nvPr>
            <p:ph type="dt" sz="half" idx="2"/>
          </p:nvPr>
        </p:nvSpPr>
        <p:spPr>
          <a:xfrm>
            <a:off x="1378800" y="6314401"/>
            <a:ext cx="2845541" cy="180042"/>
          </a:xfrm>
        </p:spPr>
        <p:txBody>
          <a:bodyPr/>
          <a:lstStyle/>
          <a:p>
            <a:r>
              <a:rPr lang="de-DE"/>
              <a:t>03.04.2025</a:t>
            </a:r>
          </a:p>
        </p:txBody>
      </p:sp>
      <p:pic>
        <p:nvPicPr>
          <p:cNvPr id="10" name="Grafik 9" descr="Ein Bild, das Muster, Grafiken, Pixel, Design enthält.&#10;&#10;KI-generierte Inhalte können fehlerhaft sein.">
            <a:extLst>
              <a:ext uri="{FF2B5EF4-FFF2-40B4-BE49-F238E27FC236}">
                <a16:creationId xmlns:a16="http://schemas.microsoft.com/office/drawing/2014/main" id="{55CC769F-C113-D0B4-0713-CC8DD77F5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838" y="2054690"/>
            <a:ext cx="2857500" cy="2857500"/>
          </a:xfrm>
          <a:prstGeom prst="rect">
            <a:avLst/>
          </a:prstGeom>
        </p:spPr>
      </p:pic>
    </p:spTree>
    <p:extLst>
      <p:ext uri="{BB962C8B-B14F-4D97-AF65-F5344CB8AC3E}">
        <p14:creationId xmlns:p14="http://schemas.microsoft.com/office/powerpoint/2010/main" val="126769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47702B-A7C3-AF5E-43C6-1C60D9E9EE01}"/>
              </a:ext>
            </a:extLst>
          </p:cNvPr>
          <p:cNvSpPr>
            <a:spLocks noGrp="1"/>
          </p:cNvSpPr>
          <p:nvPr>
            <p:ph type="title"/>
          </p:nvPr>
        </p:nvSpPr>
        <p:spPr/>
        <p:txBody>
          <a:bodyPr/>
          <a:lstStyle/>
          <a:p>
            <a:r>
              <a:rPr lang="de-DE">
                <a:ea typeface="Calibri"/>
                <a:cs typeface="Calibri"/>
              </a:rPr>
              <a:t>Unser Datensatz vom Anfang</a:t>
            </a:r>
            <a:endParaRPr lang="de-DE"/>
          </a:p>
        </p:txBody>
      </p:sp>
      <p:sp>
        <p:nvSpPr>
          <p:cNvPr id="4" name="Datumsplatzhalter 3">
            <a:extLst>
              <a:ext uri="{FF2B5EF4-FFF2-40B4-BE49-F238E27FC236}">
                <a16:creationId xmlns:a16="http://schemas.microsoft.com/office/drawing/2014/main" id="{65CCF66A-DF13-1375-C664-9EFF20BE4F0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E7926C90-A8AC-39E0-06CA-AE96D557819A}"/>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DD044B57-FA2B-1809-160F-9B0B7FEE57DD}"/>
              </a:ext>
            </a:extLst>
          </p:cNvPr>
          <p:cNvSpPr>
            <a:spLocks noGrp="1"/>
          </p:cNvSpPr>
          <p:nvPr>
            <p:ph type="sldNum" sz="quarter" idx="12"/>
          </p:nvPr>
        </p:nvSpPr>
        <p:spPr/>
        <p:txBody>
          <a:bodyPr/>
          <a:lstStyle/>
          <a:p>
            <a:fld id="{FC0CC166-4E39-43B8-AB91-BDD1C4C9E224}" type="slidenum">
              <a:rPr lang="de-DE" smtClean="0"/>
              <a:t>10</a:t>
            </a:fld>
            <a:endParaRPr lang="de-DE"/>
          </a:p>
        </p:txBody>
      </p:sp>
      <p:graphicFrame>
        <p:nvGraphicFramePr>
          <p:cNvPr id="8" name="Tabelle 7">
            <a:extLst>
              <a:ext uri="{FF2B5EF4-FFF2-40B4-BE49-F238E27FC236}">
                <a16:creationId xmlns:a16="http://schemas.microsoft.com/office/drawing/2014/main" id="{4B5C21A6-4EAF-ADEE-B5D3-60852D8BE67C}"/>
              </a:ext>
            </a:extLst>
          </p:cNvPr>
          <p:cNvGraphicFramePr>
            <a:graphicFrameLocks noGrp="1"/>
          </p:cNvGraphicFramePr>
          <p:nvPr>
            <p:extLst>
              <p:ext uri="{D42A27DB-BD31-4B8C-83A1-F6EECF244321}">
                <p14:modId xmlns:p14="http://schemas.microsoft.com/office/powerpoint/2010/main" val="440140667"/>
              </p:ext>
            </p:extLst>
          </p:nvPr>
        </p:nvGraphicFramePr>
        <p:xfrm>
          <a:off x="1104190" y="1607524"/>
          <a:ext cx="9075892" cy="4313850"/>
        </p:xfrm>
        <a:graphic>
          <a:graphicData uri="http://schemas.openxmlformats.org/drawingml/2006/table">
            <a:tbl>
              <a:tblPr firstRow="1" bandRow="1">
                <a:tableStyleId>{5C22544A-7EE6-4342-B048-85BDC9FD1C3A}</a:tableStyleId>
              </a:tblPr>
              <a:tblGrid>
                <a:gridCol w="4537946">
                  <a:extLst>
                    <a:ext uri="{9D8B030D-6E8A-4147-A177-3AD203B41FA5}">
                      <a16:colId xmlns:a16="http://schemas.microsoft.com/office/drawing/2014/main" val="1114161145"/>
                    </a:ext>
                  </a:extLst>
                </a:gridCol>
                <a:gridCol w="4537946">
                  <a:extLst>
                    <a:ext uri="{9D8B030D-6E8A-4147-A177-3AD203B41FA5}">
                      <a16:colId xmlns:a16="http://schemas.microsoft.com/office/drawing/2014/main" val="2253355979"/>
                    </a:ext>
                  </a:extLst>
                </a:gridCol>
              </a:tblGrid>
              <a:tr h="556725">
                <a:tc>
                  <a:txBody>
                    <a:bodyPr/>
                    <a:lstStyle/>
                    <a:p>
                      <a:r>
                        <a:rPr lang="de-DE"/>
                        <a:t>Bild ID</a:t>
                      </a:r>
                    </a:p>
                  </a:txBody>
                  <a:tcPr/>
                </a:tc>
                <a:tc>
                  <a:txBody>
                    <a:bodyPr/>
                    <a:lstStyle/>
                    <a:p>
                      <a:r>
                        <a:rPr lang="de-DE"/>
                        <a:t>Attribute</a:t>
                      </a:r>
                    </a:p>
                  </a:txBody>
                  <a:tcPr/>
                </a:tc>
                <a:extLst>
                  <a:ext uri="{0D108BD9-81ED-4DB2-BD59-A6C34878D82A}">
                    <a16:rowId xmlns:a16="http://schemas.microsoft.com/office/drawing/2014/main" val="943619210"/>
                  </a:ext>
                </a:extLst>
              </a:tr>
              <a:tr h="556725">
                <a:tc>
                  <a:txBody>
                    <a:bodyPr/>
                    <a:lstStyle/>
                    <a:p>
                      <a:pPr marL="0" lvl="0" indent="0" algn="l">
                        <a:lnSpc>
                          <a:spcPct val="100000"/>
                        </a:lnSpc>
                        <a:buNone/>
                      </a:pPr>
                      <a:r>
                        <a:rPr lang="de-DE" sz="1800" b="0" i="0" u="none" strike="noStrike" baseline="0" noProof="0">
                          <a:solidFill>
                            <a:srgbClr val="000000"/>
                          </a:solidFill>
                          <a:latin typeface="Calibri"/>
                        </a:rPr>
                        <a:t>"Images/IMG_6855.png"</a:t>
                      </a:r>
                      <a:endParaRPr lang="en-US"/>
                    </a:p>
                    <a:p>
                      <a:pPr lvl="0">
                        <a:buNone/>
                      </a:pPr>
                      <a:endParaRPr lang="de-DE"/>
                    </a:p>
                  </a:txBody>
                  <a:tcPr/>
                </a:tc>
                <a:tc>
                  <a:txBody>
                    <a:bodyPr/>
                    <a:lstStyle/>
                    <a:p>
                      <a:pPr marL="0" lvl="0" indent="0" algn="l">
                        <a:lnSpc>
                          <a:spcPct val="100000"/>
                        </a:lnSpc>
                        <a:buNone/>
                      </a:pPr>
                      <a:r>
                        <a:rPr lang="de-DE" sz="1800" b="0" i="0" u="none" strike="noStrike" baseline="0" noProof="0">
                          <a:solidFill>
                            <a:srgbClr val="000000"/>
                          </a:solidFill>
                          <a:latin typeface="Calibri"/>
                        </a:rPr>
                        <a:t>["</a:t>
                      </a:r>
                      <a:r>
                        <a:rPr lang="de-DE" sz="1800" b="0" i="0" u="none" strike="noStrike" baseline="0" noProof="0" err="1">
                          <a:solidFill>
                            <a:srgbClr val="000000"/>
                          </a:solidFill>
                          <a:latin typeface="Calibri"/>
                        </a:rPr>
                        <a:t>high_fashion</a:t>
                      </a:r>
                      <a:r>
                        <a:rPr lang="de-DE" sz="1800" b="0" i="0" u="none" strike="noStrike" baseline="0" noProof="0">
                          <a:solidFill>
                            <a:srgbClr val="000000"/>
                          </a:solidFill>
                          <a:latin typeface="Calibri"/>
                        </a:rPr>
                        <a:t>", "</a:t>
                      </a:r>
                      <a:r>
                        <a:rPr lang="de-DE" sz="1800" b="0" i="0" u="none" strike="noStrike" baseline="0" noProof="0" err="1">
                          <a:solidFill>
                            <a:srgbClr val="000000"/>
                          </a:solidFill>
                          <a:latin typeface="Calibri"/>
                        </a:rPr>
                        <a:t>model</a:t>
                      </a:r>
                      <a:r>
                        <a:rPr lang="de-DE" sz="1800" b="0" i="0" u="none" strike="noStrike" baseline="0" noProof="0">
                          <a:solidFill>
                            <a:srgbClr val="000000"/>
                          </a:solidFill>
                          <a:latin typeface="+mn-lt"/>
                        </a:rPr>
                        <a:t>", "</a:t>
                      </a:r>
                      <a:r>
                        <a:rPr lang="de-DE" sz="1800" b="0" i="0" u="none" strike="noStrike" baseline="0" noProof="0" err="1">
                          <a:solidFill>
                            <a:srgbClr val="000000"/>
                          </a:solidFill>
                          <a:latin typeface="+mn-lt"/>
                        </a:rPr>
                        <a:t>runway</a:t>
                      </a:r>
                      <a:r>
                        <a:rPr lang="de-DE" sz="1800" b="0" i="0" u="none" strike="noStrike" baseline="0" noProof="0">
                          <a:solidFill>
                            <a:srgbClr val="000000"/>
                          </a:solidFill>
                          <a:latin typeface="+mn-lt"/>
                        </a:rPr>
                        <a:t>"</a:t>
                      </a:r>
                      <a:r>
                        <a:rPr lang="de-DE" sz="1800" b="0" i="0" u="none" strike="noStrike" baseline="0" noProof="0">
                          <a:solidFill>
                            <a:srgbClr val="000000"/>
                          </a:solidFill>
                          <a:latin typeface="Calibri"/>
                        </a:rPr>
                        <a:t>]</a:t>
                      </a:r>
                      <a:endParaRPr lang="en-US"/>
                    </a:p>
                    <a:p>
                      <a:pPr lvl="0">
                        <a:buNone/>
                      </a:pPr>
                      <a:endParaRPr lang="de-DE"/>
                    </a:p>
                  </a:txBody>
                  <a:tcPr/>
                </a:tc>
                <a:extLst>
                  <a:ext uri="{0D108BD9-81ED-4DB2-BD59-A6C34878D82A}">
                    <a16:rowId xmlns:a16="http://schemas.microsoft.com/office/drawing/2014/main" val="644806953"/>
                  </a:ext>
                </a:extLst>
              </a:tr>
              <a:tr h="556725">
                <a:tc>
                  <a:txBody>
                    <a:bodyPr/>
                    <a:lstStyle/>
                    <a:p>
                      <a:pPr marL="0" lvl="0" indent="0" algn="l">
                        <a:lnSpc>
                          <a:spcPct val="100000"/>
                        </a:lnSpc>
                        <a:buNone/>
                      </a:pPr>
                      <a:r>
                        <a:rPr lang="de-DE" sz="1800" b="0" i="0" u="none" strike="noStrike" baseline="0" noProof="0">
                          <a:solidFill>
                            <a:srgbClr val="000000"/>
                          </a:solidFill>
                          <a:latin typeface="Calibri"/>
                        </a:rPr>
                        <a:t>"Images/IMG_6939.png"</a:t>
                      </a:r>
                      <a:endParaRPr lang="en-US"/>
                    </a:p>
                    <a:p>
                      <a:pPr lvl="0">
                        <a:buNone/>
                      </a:pPr>
                      <a:endParaRPr lang="de-DE"/>
                    </a:p>
                  </a:txBody>
                  <a:tcPr/>
                </a:tc>
                <a:tc>
                  <a:txBody>
                    <a:bodyPr/>
                    <a:lstStyle/>
                    <a:p>
                      <a:pPr marL="0" lvl="0" indent="0" algn="l">
                        <a:lnSpc>
                          <a:spcPct val="100000"/>
                        </a:lnSpc>
                        <a:buNone/>
                      </a:pPr>
                      <a:r>
                        <a:rPr lang="de-DE" sz="1800" b="0" i="0" u="none" strike="noStrike" baseline="0" noProof="0">
                          <a:solidFill>
                            <a:srgbClr val="000000"/>
                          </a:solidFill>
                          <a:latin typeface="Calibri"/>
                        </a:rPr>
                        <a:t>["couple", "sport</a:t>
                      </a:r>
                      <a:r>
                        <a:rPr lang="de-DE" sz="1800" b="0" i="0" u="none" strike="noStrike" baseline="0" noProof="0">
                          <a:solidFill>
                            <a:srgbClr val="000000"/>
                          </a:solidFill>
                          <a:latin typeface="+mn-lt"/>
                        </a:rPr>
                        <a:t>", "running", "outside"</a:t>
                      </a:r>
                      <a:r>
                        <a:rPr lang="de-DE" sz="1800" b="0" i="0" u="none" strike="noStrike" baseline="0" noProof="0">
                          <a:solidFill>
                            <a:srgbClr val="000000"/>
                          </a:solidFill>
                          <a:latin typeface="Calibri"/>
                        </a:rPr>
                        <a:t>]</a:t>
                      </a:r>
                      <a:endParaRPr lang="en-US"/>
                    </a:p>
                    <a:p>
                      <a:pPr lvl="0">
                        <a:buNone/>
                      </a:pPr>
                      <a:endParaRPr lang="de-DE"/>
                    </a:p>
                  </a:txBody>
                  <a:tcPr/>
                </a:tc>
                <a:extLst>
                  <a:ext uri="{0D108BD9-81ED-4DB2-BD59-A6C34878D82A}">
                    <a16:rowId xmlns:a16="http://schemas.microsoft.com/office/drawing/2014/main" val="948266325"/>
                  </a:ext>
                </a:extLst>
              </a:tr>
              <a:tr h="556725">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de-DE" sz="1800" b="0" kern="1200">
                          <a:solidFill>
                            <a:schemeClr val="dk1"/>
                          </a:solidFill>
                          <a:effectLst/>
                          <a:latin typeface="+mn-lt"/>
                          <a:ea typeface="+mn-ea"/>
                          <a:cs typeface="+mn-cs"/>
                        </a:rPr>
                        <a:t>"Images/IMG_6946.png"</a:t>
                      </a:r>
                      <a:endParaRPr lang="de-DE"/>
                    </a:p>
                  </a:txBody>
                  <a:tcPr/>
                </a:tc>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de-DE" sz="1800" b="0" kern="1200">
                          <a:solidFill>
                            <a:schemeClr val="dk1"/>
                          </a:solidFill>
                          <a:effectLst/>
                          <a:latin typeface="+mn-lt"/>
                          <a:ea typeface="+mn-ea"/>
                          <a:cs typeface="+mn-cs"/>
                        </a:rPr>
                        <a:t>["sport", "basketball", "court"]</a:t>
                      </a:r>
                    </a:p>
                    <a:p>
                      <a:endParaRPr lang="de-DE"/>
                    </a:p>
                  </a:txBody>
                  <a:tcPr/>
                </a:tc>
                <a:extLst>
                  <a:ext uri="{0D108BD9-81ED-4DB2-BD59-A6C34878D82A}">
                    <a16:rowId xmlns:a16="http://schemas.microsoft.com/office/drawing/2014/main" val="3252697021"/>
                  </a:ext>
                </a:extLst>
              </a:tr>
              <a:tr h="556725">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da-DK" sz="1800" b="0" kern="1200">
                          <a:solidFill>
                            <a:schemeClr val="dk1"/>
                          </a:solidFill>
                          <a:effectLst/>
                          <a:latin typeface="+mn-lt"/>
                          <a:ea typeface="+mn-ea"/>
                          <a:cs typeface="+mn-cs"/>
                        </a:rPr>
                        <a:t> "Images/IMG_6886.png"</a:t>
                      </a:r>
                      <a:endParaRPr lang="de-DE"/>
                    </a:p>
                  </a:txBody>
                  <a:tcPr/>
                </a:tc>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da-DK" sz="1800" b="0" kern="1200">
                          <a:solidFill>
                            <a:schemeClr val="dk1"/>
                          </a:solidFill>
                          <a:effectLst/>
                          <a:latin typeface="+mn-lt"/>
                          <a:ea typeface="+mn-ea"/>
                          <a:cs typeface="+mn-cs"/>
                        </a:rPr>
                        <a:t>["dogs", "hiking", "outdoors", "forest"]</a:t>
                      </a:r>
                    </a:p>
                    <a:p>
                      <a:endParaRPr lang="de-DE"/>
                    </a:p>
                  </a:txBody>
                  <a:tcPr/>
                </a:tc>
                <a:extLst>
                  <a:ext uri="{0D108BD9-81ED-4DB2-BD59-A6C34878D82A}">
                    <a16:rowId xmlns:a16="http://schemas.microsoft.com/office/drawing/2014/main" val="2008877482"/>
                  </a:ext>
                </a:extLst>
              </a:tr>
              <a:tr h="556725">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 "Images/IMG_6990.png"</a:t>
                      </a:r>
                      <a:endParaRPr lang="de-DE"/>
                    </a:p>
                  </a:txBody>
                  <a:tcPr/>
                </a:tc>
                <a:tc>
                  <a:txBody>
                    <a:bodyPr/>
                    <a:lstStyle/>
                    <a:p>
                      <a:pPr marL="0" marR="0" lvl="0" indent="0" algn="l" defTabSz="914305" rtl="0" eaLnBrk="1" fontAlgn="auto" latinLnBrk="0" hangingPunct="1">
                        <a:lnSpc>
                          <a:spcPct val="100000"/>
                        </a:lnSpc>
                        <a:spcBef>
                          <a:spcPts val="0"/>
                        </a:spcBef>
                        <a:spcAft>
                          <a:spcPts val="0"/>
                        </a:spcAft>
                        <a:buClrTx/>
                        <a:buSzTx/>
                        <a:buFontTx/>
                        <a:buNone/>
                        <a:tabLst/>
                        <a:defRPr/>
                      </a:pPr>
                      <a:r>
                        <a:rPr lang="en-US" sz="1800" b="0" kern="1200">
                          <a:solidFill>
                            <a:schemeClr val="dk1"/>
                          </a:solidFill>
                          <a:effectLst/>
                          <a:latin typeface="+mn-lt"/>
                          <a:ea typeface="+mn-ea"/>
                          <a:cs typeface="+mn-cs"/>
                        </a:rPr>
                        <a:t>["drinks", "party", "fun", "people"]</a:t>
                      </a:r>
                    </a:p>
                    <a:p>
                      <a:endParaRPr lang="de-DE"/>
                    </a:p>
                  </a:txBody>
                  <a:tcPr/>
                </a:tc>
                <a:extLst>
                  <a:ext uri="{0D108BD9-81ED-4DB2-BD59-A6C34878D82A}">
                    <a16:rowId xmlns:a16="http://schemas.microsoft.com/office/drawing/2014/main" val="824946516"/>
                  </a:ext>
                </a:extLst>
              </a:tr>
              <a:tr h="556725">
                <a:tc>
                  <a:txBody>
                    <a:bodyPr/>
                    <a:lstStyle/>
                    <a:p>
                      <a:r>
                        <a:rPr lang="de-DE"/>
                        <a:t>….</a:t>
                      </a:r>
                    </a:p>
                  </a:txBody>
                  <a:tcPr/>
                </a:tc>
                <a:tc>
                  <a:txBody>
                    <a:bodyPr/>
                    <a:lstStyle/>
                    <a:p>
                      <a:r>
                        <a:rPr lang="de-DE"/>
                        <a:t>….</a:t>
                      </a:r>
                    </a:p>
                  </a:txBody>
                  <a:tcPr/>
                </a:tc>
                <a:extLst>
                  <a:ext uri="{0D108BD9-81ED-4DB2-BD59-A6C34878D82A}">
                    <a16:rowId xmlns:a16="http://schemas.microsoft.com/office/drawing/2014/main" val="1428545314"/>
                  </a:ext>
                </a:extLst>
              </a:tr>
            </a:tbl>
          </a:graphicData>
        </a:graphic>
      </p:graphicFrame>
    </p:spTree>
    <p:extLst>
      <p:ext uri="{BB962C8B-B14F-4D97-AF65-F5344CB8AC3E}">
        <p14:creationId xmlns:p14="http://schemas.microsoft.com/office/powerpoint/2010/main" val="392886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4BF4A-35AA-6B2C-65FA-FE9989CD00EF}"/>
              </a:ext>
            </a:extLst>
          </p:cNvPr>
          <p:cNvSpPr>
            <a:spLocks noGrp="1"/>
          </p:cNvSpPr>
          <p:nvPr>
            <p:ph type="title"/>
          </p:nvPr>
        </p:nvSpPr>
        <p:spPr/>
        <p:txBody>
          <a:bodyPr/>
          <a:lstStyle/>
          <a:p>
            <a:r>
              <a:rPr lang="de-DE">
                <a:ea typeface="Calibri"/>
                <a:cs typeface="Calibri"/>
              </a:rPr>
              <a:t>Speichern der Nutzerinneninteraktion</a:t>
            </a:r>
            <a:endParaRPr lang="de-DE"/>
          </a:p>
        </p:txBody>
      </p:sp>
      <p:sp>
        <p:nvSpPr>
          <p:cNvPr id="3" name="Inhaltsplatzhalter 2">
            <a:extLst>
              <a:ext uri="{FF2B5EF4-FFF2-40B4-BE49-F238E27FC236}">
                <a16:creationId xmlns:a16="http://schemas.microsoft.com/office/drawing/2014/main" id="{0F620582-17C4-8E24-6988-EEC489E163C2}"/>
              </a:ext>
            </a:extLst>
          </p:cNvPr>
          <p:cNvSpPr>
            <a:spLocks noGrp="1"/>
          </p:cNvSpPr>
          <p:nvPr>
            <p:ph idx="1"/>
          </p:nvPr>
        </p:nvSpPr>
        <p:spPr/>
        <p:txBody>
          <a:bodyPr/>
          <a:lstStyle/>
          <a:p>
            <a:pPr marL="342265" indent="-342265"/>
            <a:r>
              <a:rPr lang="de-DE">
                <a:ea typeface="Calibri"/>
                <a:cs typeface="Calibri"/>
              </a:rPr>
              <a:t>Für jede Nutzerin wird gespeichert, wie sie mit jedem Inhalt interagiert</a:t>
            </a:r>
          </a:p>
          <a:p>
            <a:pPr marL="742315" lvl="1" indent="-285115">
              <a:buFont typeface="Courier New" panose="020B0604020202020204" pitchFamily="34" charset="0"/>
              <a:buChar char="o"/>
            </a:pPr>
            <a:r>
              <a:rPr lang="de-DE">
                <a:ea typeface="Calibri"/>
                <a:cs typeface="Calibri"/>
              </a:rPr>
              <a:t>In unserem Beispiel speichern wir nur, welche der angezeigten Bilder euch gefallen</a:t>
            </a:r>
          </a:p>
          <a:p>
            <a:pPr marL="742315" lvl="1" indent="-285115">
              <a:buFont typeface="Courier New" panose="020B0604020202020204" pitchFamily="34" charset="0"/>
              <a:buChar char="o"/>
            </a:pPr>
            <a:r>
              <a:rPr lang="de-DE">
                <a:ea typeface="Calibri"/>
                <a:cs typeface="Calibri"/>
              </a:rPr>
              <a:t>Auf </a:t>
            </a:r>
            <a:r>
              <a:rPr lang="de-DE" err="1">
                <a:ea typeface="Calibri"/>
                <a:cs typeface="Calibri"/>
              </a:rPr>
              <a:t>Social</a:t>
            </a:r>
            <a:r>
              <a:rPr lang="de-DE">
                <a:ea typeface="Calibri"/>
                <a:cs typeface="Calibri"/>
              </a:rPr>
              <a:t> Media Plattformen wird gespeichert:</a:t>
            </a:r>
          </a:p>
          <a:p>
            <a:pPr marL="1142365" lvl="2" indent="-227965">
              <a:buFont typeface="Wingdings" panose="020B0604020202020204" pitchFamily="34" charset="0"/>
              <a:buChar char="§"/>
            </a:pPr>
            <a:r>
              <a:rPr lang="de-DE">
                <a:ea typeface="Calibri"/>
                <a:cs typeface="Calibri"/>
              </a:rPr>
              <a:t>Wie lange ihr was anschaut</a:t>
            </a:r>
          </a:p>
          <a:p>
            <a:pPr marL="1142365" lvl="2" indent="-227965">
              <a:buFont typeface="Wingdings" panose="020B0604020202020204" pitchFamily="34" charset="0"/>
              <a:buChar char="§"/>
            </a:pPr>
            <a:r>
              <a:rPr lang="de-DE">
                <a:ea typeface="Calibri"/>
                <a:cs typeface="Calibri"/>
              </a:rPr>
              <a:t>Ob und wie ihr darauf reagiert (Reaktionen, Likes, Kommentare, Teilen)</a:t>
            </a:r>
          </a:p>
          <a:p>
            <a:pPr marL="1142365" lvl="2" indent="-227965">
              <a:buFont typeface="Wingdings" panose="020B0604020202020204" pitchFamily="34" charset="0"/>
              <a:buChar char="§"/>
            </a:pPr>
            <a:r>
              <a:rPr lang="de-DE">
                <a:ea typeface="Calibri"/>
                <a:cs typeface="Calibri"/>
              </a:rPr>
              <a:t>Schließen der App</a:t>
            </a:r>
          </a:p>
        </p:txBody>
      </p:sp>
      <p:sp>
        <p:nvSpPr>
          <p:cNvPr id="4" name="Datumsplatzhalter 3">
            <a:extLst>
              <a:ext uri="{FF2B5EF4-FFF2-40B4-BE49-F238E27FC236}">
                <a16:creationId xmlns:a16="http://schemas.microsoft.com/office/drawing/2014/main" id="{05127D23-A48E-8843-D1CB-9D3F434CF96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58E0084C-8164-1F72-6003-E9AFD1D4729D}"/>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9E8C9B32-337F-4328-0200-11BAC5AE0ADF}"/>
              </a:ext>
            </a:extLst>
          </p:cNvPr>
          <p:cNvSpPr>
            <a:spLocks noGrp="1"/>
          </p:cNvSpPr>
          <p:nvPr>
            <p:ph type="sldNum" sz="quarter" idx="12"/>
          </p:nvPr>
        </p:nvSpPr>
        <p:spPr/>
        <p:txBody>
          <a:bodyPr/>
          <a:lstStyle/>
          <a:p>
            <a:fld id="{FC0CC166-4E39-43B8-AB91-BDD1C4C9E224}" type="slidenum">
              <a:rPr lang="de-DE" smtClean="0"/>
              <a:t>11</a:t>
            </a:fld>
            <a:endParaRPr lang="de-DE"/>
          </a:p>
        </p:txBody>
      </p:sp>
    </p:spTree>
    <p:extLst>
      <p:ext uri="{BB962C8B-B14F-4D97-AF65-F5344CB8AC3E}">
        <p14:creationId xmlns:p14="http://schemas.microsoft.com/office/powerpoint/2010/main" val="241626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C5C712-0C62-5936-CBF5-AC4D8DB75671}"/>
              </a:ext>
            </a:extLst>
          </p:cNvPr>
          <p:cNvSpPr>
            <a:spLocks noGrp="1"/>
          </p:cNvSpPr>
          <p:nvPr>
            <p:ph type="title"/>
          </p:nvPr>
        </p:nvSpPr>
        <p:spPr/>
        <p:txBody>
          <a:bodyPr/>
          <a:lstStyle/>
          <a:p>
            <a:r>
              <a:rPr lang="de-DE">
                <a:ea typeface="Calibri"/>
                <a:cs typeface="Calibri"/>
              </a:rPr>
              <a:t>Anwenden der Daten</a:t>
            </a:r>
            <a:endParaRPr lang="de-DE"/>
          </a:p>
        </p:txBody>
      </p:sp>
      <p:sp>
        <p:nvSpPr>
          <p:cNvPr id="3" name="Inhaltsplatzhalter 2">
            <a:extLst>
              <a:ext uri="{FF2B5EF4-FFF2-40B4-BE49-F238E27FC236}">
                <a16:creationId xmlns:a16="http://schemas.microsoft.com/office/drawing/2014/main" id="{D109044B-011B-782A-6C1D-69FA37ECA8D9}"/>
              </a:ext>
            </a:extLst>
          </p:cNvPr>
          <p:cNvSpPr>
            <a:spLocks noGrp="1"/>
          </p:cNvSpPr>
          <p:nvPr>
            <p:ph idx="1"/>
          </p:nvPr>
        </p:nvSpPr>
        <p:spPr/>
        <p:txBody>
          <a:bodyPr/>
          <a:lstStyle/>
          <a:p>
            <a:pPr marL="342265" indent="-342265"/>
            <a:r>
              <a:rPr lang="de-DE">
                <a:ea typeface="Calibri"/>
                <a:cs typeface="Calibri"/>
              </a:rPr>
              <a:t>Die Interaktion (bei uns also durch das Liken eines Bildes) wird so interpretiert, dass die zugeordneten Attribute des Bildes für euch interessant sind </a:t>
            </a:r>
          </a:p>
          <a:p>
            <a:pPr marL="342265" indent="-342265"/>
            <a:r>
              <a:rPr lang="de-DE">
                <a:ea typeface="Calibri"/>
                <a:cs typeface="Calibri"/>
              </a:rPr>
              <a:t>Zukünftige Bilder werden also entsprechend dieser Attribute ausgewählt</a:t>
            </a:r>
          </a:p>
          <a:p>
            <a:pPr marL="0" indent="0">
              <a:buNone/>
            </a:pPr>
            <a:endParaRPr lang="de-DE">
              <a:ea typeface="Calibri"/>
              <a:cs typeface="Calibri"/>
            </a:endParaRPr>
          </a:p>
        </p:txBody>
      </p:sp>
      <p:sp>
        <p:nvSpPr>
          <p:cNvPr id="4" name="Datumsplatzhalter 3">
            <a:extLst>
              <a:ext uri="{FF2B5EF4-FFF2-40B4-BE49-F238E27FC236}">
                <a16:creationId xmlns:a16="http://schemas.microsoft.com/office/drawing/2014/main" id="{775BBAA0-D2FF-0152-D035-7DBA56B275D3}"/>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AF4959E4-60C7-8A3A-6647-8A6FC243BBC7}"/>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43DE0024-5FCF-F983-B5B0-9A9013FE3147}"/>
              </a:ext>
            </a:extLst>
          </p:cNvPr>
          <p:cNvSpPr>
            <a:spLocks noGrp="1"/>
          </p:cNvSpPr>
          <p:nvPr>
            <p:ph type="sldNum" sz="quarter" idx="12"/>
          </p:nvPr>
        </p:nvSpPr>
        <p:spPr/>
        <p:txBody>
          <a:bodyPr/>
          <a:lstStyle/>
          <a:p>
            <a:fld id="{FC0CC166-4E39-43B8-AB91-BDD1C4C9E224}" type="slidenum">
              <a:rPr lang="de-DE" smtClean="0"/>
              <a:t>12</a:t>
            </a:fld>
            <a:endParaRPr lang="de-DE"/>
          </a:p>
        </p:txBody>
      </p:sp>
    </p:spTree>
    <p:extLst>
      <p:ext uri="{BB962C8B-B14F-4D97-AF65-F5344CB8AC3E}">
        <p14:creationId xmlns:p14="http://schemas.microsoft.com/office/powerpoint/2010/main" val="175451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98AD4-19EA-B314-9483-A9D6E9B1919B}"/>
              </a:ext>
            </a:extLst>
          </p:cNvPr>
          <p:cNvSpPr>
            <a:spLocks noGrp="1"/>
          </p:cNvSpPr>
          <p:nvPr>
            <p:ph type="title"/>
          </p:nvPr>
        </p:nvSpPr>
        <p:spPr/>
        <p:txBody>
          <a:bodyPr/>
          <a:lstStyle/>
          <a:p>
            <a:r>
              <a:rPr lang="de-DE">
                <a:ea typeface="Calibri"/>
                <a:cs typeface="Calibri"/>
              </a:rPr>
              <a:t>Beispiel 1</a:t>
            </a:r>
            <a:endParaRPr lang="de-DE"/>
          </a:p>
        </p:txBody>
      </p:sp>
      <p:sp>
        <p:nvSpPr>
          <p:cNvPr id="3" name="Inhaltsplatzhalter 2">
            <a:extLst>
              <a:ext uri="{FF2B5EF4-FFF2-40B4-BE49-F238E27FC236}">
                <a16:creationId xmlns:a16="http://schemas.microsoft.com/office/drawing/2014/main" id="{143A0FA4-EB1A-7AFE-3CCE-60213675D1E5}"/>
              </a:ext>
            </a:extLst>
          </p:cNvPr>
          <p:cNvSpPr>
            <a:spLocks noGrp="1"/>
          </p:cNvSpPr>
          <p:nvPr>
            <p:ph idx="1"/>
          </p:nvPr>
        </p:nvSpPr>
        <p:spPr>
          <a:xfrm>
            <a:off x="1378800" y="2178000"/>
            <a:ext cx="4741946" cy="3690000"/>
          </a:xfrm>
        </p:spPr>
        <p:txBody>
          <a:bodyPr/>
          <a:lstStyle/>
          <a:p>
            <a:pPr marL="342265" indent="-342265"/>
            <a:r>
              <a:rPr lang="de-DE">
                <a:ea typeface="Calibri"/>
                <a:cs typeface="Calibri"/>
              </a:rPr>
              <a:t>Ihr seid neu auf Instagram und habt ein Bild </a:t>
            </a:r>
            <a:r>
              <a:rPr lang="de-DE" err="1">
                <a:ea typeface="Calibri"/>
                <a:cs typeface="Calibri"/>
              </a:rPr>
              <a:t>geliked</a:t>
            </a:r>
            <a:endParaRPr lang="de-DE">
              <a:ea typeface="Calibri"/>
              <a:cs typeface="Calibri"/>
            </a:endParaRPr>
          </a:p>
          <a:p>
            <a:pPr marL="342265" indent="-342265"/>
            <a:r>
              <a:rPr lang="de-DE">
                <a:ea typeface="Calibri"/>
                <a:cs typeface="Calibri"/>
              </a:rPr>
              <a:t>Die Attribute des Bildes sind: {Frau, Hund, Wandern, Berge, Wiese}</a:t>
            </a:r>
          </a:p>
          <a:p>
            <a:pPr marL="342265" indent="-342265"/>
            <a:r>
              <a:rPr lang="de-DE">
                <a:ea typeface="Calibri"/>
                <a:cs typeface="Calibri"/>
              </a:rPr>
              <a:t>Welche Bilder können euch nun vorgeschlagen werden?</a:t>
            </a:r>
          </a:p>
        </p:txBody>
      </p:sp>
      <p:sp>
        <p:nvSpPr>
          <p:cNvPr id="4" name="Datumsplatzhalter 3">
            <a:extLst>
              <a:ext uri="{FF2B5EF4-FFF2-40B4-BE49-F238E27FC236}">
                <a16:creationId xmlns:a16="http://schemas.microsoft.com/office/drawing/2014/main" id="{E24F7028-B4E1-43E5-FD8E-E728331B515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A1BFABA9-D139-527E-8FF0-8109416D2C83}"/>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C55D2B4D-7AE9-57E0-2AC0-E3186204C4E2}"/>
              </a:ext>
            </a:extLst>
          </p:cNvPr>
          <p:cNvSpPr>
            <a:spLocks noGrp="1"/>
          </p:cNvSpPr>
          <p:nvPr>
            <p:ph type="sldNum" sz="quarter" idx="12"/>
          </p:nvPr>
        </p:nvSpPr>
        <p:spPr/>
        <p:txBody>
          <a:bodyPr/>
          <a:lstStyle/>
          <a:p>
            <a:fld id="{FC0CC166-4E39-43B8-AB91-BDD1C4C9E224}" type="slidenum">
              <a:rPr lang="de-DE" smtClean="0"/>
              <a:t>13</a:t>
            </a:fld>
            <a:endParaRPr lang="de-DE"/>
          </a:p>
        </p:txBody>
      </p:sp>
      <p:pic>
        <p:nvPicPr>
          <p:cNvPr id="9" name="Grafik 8">
            <a:extLst>
              <a:ext uri="{FF2B5EF4-FFF2-40B4-BE49-F238E27FC236}">
                <a16:creationId xmlns:a16="http://schemas.microsoft.com/office/drawing/2014/main" id="{4DA32643-7621-A175-A842-9FBBE17FF519}"/>
              </a:ext>
            </a:extLst>
          </p:cNvPr>
          <p:cNvPicPr>
            <a:picLocks noChangeAspect="1"/>
          </p:cNvPicPr>
          <p:nvPr/>
        </p:nvPicPr>
        <p:blipFill>
          <a:blip r:embed="rId2"/>
          <a:stretch>
            <a:fillRect/>
          </a:stretch>
        </p:blipFill>
        <p:spPr>
          <a:xfrm>
            <a:off x="7399087" y="1725587"/>
            <a:ext cx="3872028" cy="4184023"/>
          </a:xfrm>
          <a:prstGeom prst="rect">
            <a:avLst/>
          </a:prstGeom>
        </p:spPr>
      </p:pic>
    </p:spTree>
    <p:extLst>
      <p:ext uri="{BB962C8B-B14F-4D97-AF65-F5344CB8AC3E}">
        <p14:creationId xmlns:p14="http://schemas.microsoft.com/office/powerpoint/2010/main" val="164549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15D7F4-5CB3-5F39-CFD2-4DBE6AC7A35B}"/>
              </a:ext>
            </a:extLst>
          </p:cNvPr>
          <p:cNvSpPr>
            <a:spLocks noGrp="1"/>
          </p:cNvSpPr>
          <p:nvPr>
            <p:ph type="title"/>
          </p:nvPr>
        </p:nvSpPr>
        <p:spPr/>
        <p:txBody>
          <a:bodyPr/>
          <a:lstStyle/>
          <a:p>
            <a:r>
              <a:rPr lang="de-DE">
                <a:ea typeface="Calibri"/>
                <a:cs typeface="Calibri"/>
              </a:rPr>
              <a:t>Beispiel 2</a:t>
            </a:r>
            <a:endParaRPr lang="de-DE"/>
          </a:p>
        </p:txBody>
      </p:sp>
      <p:sp>
        <p:nvSpPr>
          <p:cNvPr id="3" name="Inhaltsplatzhalter 2">
            <a:extLst>
              <a:ext uri="{FF2B5EF4-FFF2-40B4-BE49-F238E27FC236}">
                <a16:creationId xmlns:a16="http://schemas.microsoft.com/office/drawing/2014/main" id="{7B7E4F5C-4A17-0177-5B2F-438FC8B8F87E}"/>
              </a:ext>
            </a:extLst>
          </p:cNvPr>
          <p:cNvSpPr>
            <a:spLocks noGrp="1"/>
          </p:cNvSpPr>
          <p:nvPr>
            <p:ph idx="1"/>
          </p:nvPr>
        </p:nvSpPr>
        <p:spPr>
          <a:xfrm>
            <a:off x="1378800" y="1584793"/>
            <a:ext cx="9432000" cy="4909649"/>
          </a:xfrm>
        </p:spPr>
        <p:txBody>
          <a:bodyPr/>
          <a:lstStyle/>
          <a:p>
            <a:pPr marL="342265" indent="-342265"/>
            <a:r>
              <a:rPr lang="de-DE" sz="2000">
                <a:ea typeface="Calibri"/>
                <a:cs typeface="Calibri"/>
              </a:rPr>
              <a:t>Alice ist neu auf TikTok, nacheinander sieht sie sich Inhalte mit folgenden Attributen an:</a:t>
            </a:r>
          </a:p>
          <a:p>
            <a:pPr marL="742315" lvl="1" indent="-285115">
              <a:buFont typeface="Courier New" panose="020B0604020202020204" pitchFamily="34" charset="0"/>
              <a:buChar char="o"/>
            </a:pPr>
            <a:r>
              <a:rPr lang="de-DE" sz="1800">
                <a:ea typeface="Calibri"/>
                <a:cs typeface="Calibri"/>
              </a:rPr>
              <a:t>{Wandern, Paar, Sport, Berge, Schnee} </a:t>
            </a:r>
            <a:r>
              <a:rPr lang="de-DE" sz="1800">
                <a:ea typeface="Calibri"/>
                <a:cs typeface="Calibri"/>
                <a:sym typeface="Wingdings" panose="05000000000000000000" pitchFamily="2" charset="2"/>
              </a:rPr>
              <a:t> Like</a:t>
            </a:r>
            <a:endParaRPr lang="de-DE" sz="1800">
              <a:ea typeface="Calibri"/>
              <a:cs typeface="Calibri"/>
            </a:endParaRPr>
          </a:p>
          <a:p>
            <a:pPr marL="742315" lvl="1" indent="-285115">
              <a:buFont typeface="Courier New" panose="020B0604020202020204" pitchFamily="34" charset="0"/>
              <a:buChar char="o"/>
            </a:pPr>
            <a:r>
              <a:rPr lang="de-DE" sz="1800">
                <a:ea typeface="Calibri"/>
                <a:cs typeface="Calibri"/>
              </a:rPr>
              <a:t>{Party, Menschen, Getränke, Club} </a:t>
            </a:r>
            <a:r>
              <a:rPr lang="de-DE" sz="1800">
                <a:ea typeface="Calibri"/>
                <a:cs typeface="Calibri"/>
                <a:sym typeface="Wingdings" panose="05000000000000000000" pitchFamily="2" charset="2"/>
              </a:rPr>
              <a:t> Ignoriert</a:t>
            </a:r>
          </a:p>
          <a:p>
            <a:pPr marL="742315" lvl="1" indent="-285115">
              <a:buFont typeface="Courier New" panose="020B0604020202020204" pitchFamily="34" charset="0"/>
              <a:buChar char="o"/>
            </a:pPr>
            <a:r>
              <a:rPr lang="de-DE" sz="1800">
                <a:ea typeface="Calibri"/>
                <a:cs typeface="Calibri"/>
              </a:rPr>
              <a:t>{Wandern, Hund, Wiese, Berge, Sonnenschein} </a:t>
            </a:r>
            <a:r>
              <a:rPr lang="de-DE" sz="1800">
                <a:ea typeface="Calibri"/>
                <a:cs typeface="Calibri"/>
                <a:sym typeface="Wingdings" panose="05000000000000000000" pitchFamily="2" charset="2"/>
              </a:rPr>
              <a:t> Like</a:t>
            </a:r>
          </a:p>
          <a:p>
            <a:pPr marL="742315" lvl="1" indent="-285115">
              <a:buFont typeface="Courier New" panose="020B0604020202020204" pitchFamily="34" charset="0"/>
              <a:buChar char="o"/>
            </a:pPr>
            <a:r>
              <a:rPr lang="de-DE" sz="1800">
                <a:ea typeface="Calibri"/>
                <a:cs typeface="Calibri"/>
              </a:rPr>
              <a:t>{Garten, Gemüse, Wiese, Frau, Sonnenschein} </a:t>
            </a:r>
            <a:r>
              <a:rPr lang="de-DE" sz="1800">
                <a:ea typeface="Calibri"/>
                <a:cs typeface="Calibri"/>
                <a:sym typeface="Wingdings" panose="05000000000000000000" pitchFamily="2" charset="2"/>
              </a:rPr>
              <a:t> Like</a:t>
            </a:r>
            <a:endParaRPr lang="de-DE" sz="1800">
              <a:ea typeface="Calibri"/>
              <a:cs typeface="Calibri"/>
            </a:endParaRPr>
          </a:p>
          <a:p>
            <a:pPr marL="342265" indent="-342265"/>
            <a:r>
              <a:rPr lang="de-DE" sz="2000">
                <a:ea typeface="Calibri"/>
                <a:cs typeface="Calibri"/>
              </a:rPr>
              <a:t>Folgende Inhalte stehen nun zur Auswahl. Was soll Alice vorgeschlagen werden?</a:t>
            </a:r>
          </a:p>
          <a:p>
            <a:pPr marL="342265" indent="-342265"/>
            <a:endParaRPr lang="de-DE" sz="2000">
              <a:ea typeface="Calibri"/>
              <a:cs typeface="Calibri"/>
            </a:endParaRPr>
          </a:p>
          <a:p>
            <a:pPr marL="342265" indent="-342265"/>
            <a:endParaRPr lang="de-DE" sz="2000">
              <a:ea typeface="Calibri"/>
              <a:cs typeface="Calibri"/>
            </a:endParaRPr>
          </a:p>
          <a:p>
            <a:pPr marL="342265" indent="-342265"/>
            <a:endParaRPr lang="de-DE" sz="2000">
              <a:ea typeface="Calibri"/>
              <a:cs typeface="Calibri"/>
            </a:endParaRPr>
          </a:p>
        </p:txBody>
      </p:sp>
      <p:sp>
        <p:nvSpPr>
          <p:cNvPr id="4" name="Datumsplatzhalter 3">
            <a:extLst>
              <a:ext uri="{FF2B5EF4-FFF2-40B4-BE49-F238E27FC236}">
                <a16:creationId xmlns:a16="http://schemas.microsoft.com/office/drawing/2014/main" id="{7BAA767A-257D-465D-6DF8-50F854B6064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9035BFD7-20CA-8E2C-6716-D9F378987219}"/>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5D9C5B86-F6C3-F841-EA9F-215A0D4293D1}"/>
              </a:ext>
            </a:extLst>
          </p:cNvPr>
          <p:cNvSpPr>
            <a:spLocks noGrp="1"/>
          </p:cNvSpPr>
          <p:nvPr>
            <p:ph type="sldNum" sz="quarter" idx="12"/>
          </p:nvPr>
        </p:nvSpPr>
        <p:spPr/>
        <p:txBody>
          <a:bodyPr/>
          <a:lstStyle/>
          <a:p>
            <a:fld id="{FC0CC166-4E39-43B8-AB91-BDD1C4C9E224}" type="slidenum">
              <a:rPr lang="de-DE" smtClean="0"/>
              <a:t>14</a:t>
            </a:fld>
            <a:endParaRPr lang="de-DE"/>
          </a:p>
        </p:txBody>
      </p:sp>
      <p:grpSp>
        <p:nvGrpSpPr>
          <p:cNvPr id="22" name="Gruppieren 21">
            <a:extLst>
              <a:ext uri="{FF2B5EF4-FFF2-40B4-BE49-F238E27FC236}">
                <a16:creationId xmlns:a16="http://schemas.microsoft.com/office/drawing/2014/main" id="{393AF318-E7D0-A693-7CF9-27B1BF5CF57B}"/>
              </a:ext>
            </a:extLst>
          </p:cNvPr>
          <p:cNvGrpSpPr/>
          <p:nvPr/>
        </p:nvGrpSpPr>
        <p:grpSpPr>
          <a:xfrm>
            <a:off x="450246" y="3642166"/>
            <a:ext cx="11447082" cy="2326562"/>
            <a:chOff x="329933" y="3610416"/>
            <a:chExt cx="11447082" cy="2326562"/>
          </a:xfrm>
        </p:grpSpPr>
        <p:pic>
          <p:nvPicPr>
            <p:cNvPr id="8" name="Grafik 7" descr="Ein Bild, das Kleidung, Person, draußen, Frau enthält.&#10;&#10;KI-generierte Inhalte können fehlerhaft sein.">
              <a:extLst>
                <a:ext uri="{FF2B5EF4-FFF2-40B4-BE49-F238E27FC236}">
                  <a16:creationId xmlns:a16="http://schemas.microsoft.com/office/drawing/2014/main" id="{629556E5-E83E-7087-CDE7-F33AA5DFE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263" y="3627121"/>
              <a:ext cx="2010744" cy="2010744"/>
            </a:xfrm>
            <a:prstGeom prst="rect">
              <a:avLst/>
            </a:prstGeom>
          </p:spPr>
        </p:pic>
        <p:sp>
          <p:nvSpPr>
            <p:cNvPr id="9" name="Textfeld 8">
              <a:extLst>
                <a:ext uri="{FF2B5EF4-FFF2-40B4-BE49-F238E27FC236}">
                  <a16:creationId xmlns:a16="http://schemas.microsoft.com/office/drawing/2014/main" id="{C7797426-5626-06C0-239D-4E634D883380}"/>
                </a:ext>
              </a:extLst>
            </p:cNvPr>
            <p:cNvSpPr txBox="1"/>
            <p:nvPr/>
          </p:nvSpPr>
          <p:spPr>
            <a:xfrm>
              <a:off x="329933" y="5241591"/>
              <a:ext cx="694944" cy="523220"/>
            </a:xfrm>
            <a:prstGeom prst="rect">
              <a:avLst/>
            </a:prstGeom>
            <a:noFill/>
          </p:spPr>
          <p:txBody>
            <a:bodyPr wrap="square" rtlCol="0">
              <a:spAutoFit/>
            </a:bodyPr>
            <a:lstStyle/>
            <a:p>
              <a:r>
                <a:rPr lang="de-DE" sz="2800" b="1">
                  <a:solidFill>
                    <a:srgbClr val="003056"/>
                  </a:solidFill>
                </a:rPr>
                <a:t>A</a:t>
              </a:r>
            </a:p>
          </p:txBody>
        </p:sp>
        <p:sp>
          <p:nvSpPr>
            <p:cNvPr id="10" name="Textfeld 9">
              <a:extLst>
                <a:ext uri="{FF2B5EF4-FFF2-40B4-BE49-F238E27FC236}">
                  <a16:creationId xmlns:a16="http://schemas.microsoft.com/office/drawing/2014/main" id="{D73FA962-E54C-F97D-96A1-81BE756A666A}"/>
                </a:ext>
              </a:extLst>
            </p:cNvPr>
            <p:cNvSpPr txBox="1"/>
            <p:nvPr/>
          </p:nvSpPr>
          <p:spPr>
            <a:xfrm>
              <a:off x="802834" y="5629201"/>
              <a:ext cx="2141347" cy="307777"/>
            </a:xfrm>
            <a:prstGeom prst="rect">
              <a:avLst/>
            </a:prstGeom>
            <a:noFill/>
          </p:spPr>
          <p:txBody>
            <a:bodyPr wrap="square" rtlCol="0">
              <a:spAutoFit/>
            </a:bodyPr>
            <a:lstStyle/>
            <a:p>
              <a:r>
                <a:rPr lang="de-DE" sz="1400">
                  <a:solidFill>
                    <a:srgbClr val="003056"/>
                  </a:solidFill>
                  <a:ea typeface="Calibri"/>
                  <a:cs typeface="Calibri"/>
                </a:rPr>
                <a:t>{Garten, Gemüse, Frau}</a:t>
              </a:r>
              <a:endParaRPr lang="de-DE" sz="1400" b="1">
                <a:solidFill>
                  <a:srgbClr val="003056"/>
                </a:solidFill>
              </a:endParaRPr>
            </a:p>
          </p:txBody>
        </p:sp>
        <p:sp>
          <p:nvSpPr>
            <p:cNvPr id="11" name="Textfeld 10">
              <a:extLst>
                <a:ext uri="{FF2B5EF4-FFF2-40B4-BE49-F238E27FC236}">
                  <a16:creationId xmlns:a16="http://schemas.microsoft.com/office/drawing/2014/main" id="{3B9A47D4-C270-4BE6-116D-8222709C4F2B}"/>
                </a:ext>
              </a:extLst>
            </p:cNvPr>
            <p:cNvSpPr txBox="1"/>
            <p:nvPr/>
          </p:nvSpPr>
          <p:spPr>
            <a:xfrm>
              <a:off x="3185214" y="5241591"/>
              <a:ext cx="694944" cy="523220"/>
            </a:xfrm>
            <a:prstGeom prst="rect">
              <a:avLst/>
            </a:prstGeom>
            <a:noFill/>
          </p:spPr>
          <p:txBody>
            <a:bodyPr wrap="square" rtlCol="0">
              <a:spAutoFit/>
            </a:bodyPr>
            <a:lstStyle/>
            <a:p>
              <a:r>
                <a:rPr lang="de-DE" sz="2800" b="1">
                  <a:solidFill>
                    <a:srgbClr val="003056"/>
                  </a:solidFill>
                </a:rPr>
                <a:t>B</a:t>
              </a:r>
            </a:p>
          </p:txBody>
        </p:sp>
        <p:pic>
          <p:nvPicPr>
            <p:cNvPr id="13" name="Grafik 12" descr="Ein Bild, das Gras, draußen, Schuhwerk, Wandern enthält.&#10;&#10;KI-generierte Inhalte können fehlerhaft sein.">
              <a:extLst>
                <a:ext uri="{FF2B5EF4-FFF2-40B4-BE49-F238E27FC236}">
                  <a16:creationId xmlns:a16="http://schemas.microsoft.com/office/drawing/2014/main" id="{6F6FEC6C-81AE-A9D4-0E74-E753F96F64BB}"/>
                </a:ext>
              </a:extLst>
            </p:cNvPr>
            <p:cNvPicPr>
              <a:picLocks noChangeAspect="1"/>
            </p:cNvPicPr>
            <p:nvPr/>
          </p:nvPicPr>
          <p:blipFill>
            <a:blip r:embed="rId4" cstate="print">
              <a:extLst>
                <a:ext uri="{28A0092B-C50C-407E-A947-70E740481C1C}">
                  <a14:useLocalDpi xmlns:a14="http://schemas.microsoft.com/office/drawing/2010/main" val="0"/>
                </a:ext>
              </a:extLst>
            </a:blip>
            <a:srcRect t="22024" b="11818"/>
            <a:stretch/>
          </p:blipFill>
          <p:spPr>
            <a:xfrm>
              <a:off x="3593706" y="3610416"/>
              <a:ext cx="1924375" cy="2044153"/>
            </a:xfrm>
            <a:prstGeom prst="rect">
              <a:avLst/>
            </a:prstGeom>
          </p:spPr>
        </p:pic>
        <p:sp>
          <p:nvSpPr>
            <p:cNvPr id="14" name="Textfeld 13">
              <a:extLst>
                <a:ext uri="{FF2B5EF4-FFF2-40B4-BE49-F238E27FC236}">
                  <a16:creationId xmlns:a16="http://schemas.microsoft.com/office/drawing/2014/main" id="{817217A6-D065-8A2E-4894-8ADBE5EF6F4E}"/>
                </a:ext>
              </a:extLst>
            </p:cNvPr>
            <p:cNvSpPr txBox="1"/>
            <p:nvPr/>
          </p:nvSpPr>
          <p:spPr>
            <a:xfrm>
              <a:off x="3354016" y="5629201"/>
              <a:ext cx="2451511" cy="307777"/>
            </a:xfrm>
            <a:prstGeom prst="rect">
              <a:avLst/>
            </a:prstGeom>
            <a:noFill/>
          </p:spPr>
          <p:txBody>
            <a:bodyPr wrap="square" rtlCol="0">
              <a:spAutoFit/>
            </a:bodyPr>
            <a:lstStyle/>
            <a:p>
              <a:r>
                <a:rPr lang="de-DE" sz="1400">
                  <a:solidFill>
                    <a:srgbClr val="003056"/>
                  </a:solidFill>
                  <a:ea typeface="Calibri"/>
                  <a:cs typeface="Calibri"/>
                </a:rPr>
                <a:t>{Wandern, Hund, Frau, Wiese}</a:t>
              </a:r>
              <a:endParaRPr lang="de-DE" sz="1400" b="1">
                <a:solidFill>
                  <a:srgbClr val="003056"/>
                </a:solidFill>
              </a:endParaRPr>
            </a:p>
          </p:txBody>
        </p:sp>
        <p:sp>
          <p:nvSpPr>
            <p:cNvPr id="15" name="Textfeld 14">
              <a:extLst>
                <a:ext uri="{FF2B5EF4-FFF2-40B4-BE49-F238E27FC236}">
                  <a16:creationId xmlns:a16="http://schemas.microsoft.com/office/drawing/2014/main" id="{D6CC1143-112D-2515-1F3C-B48EB3B7B008}"/>
                </a:ext>
              </a:extLst>
            </p:cNvPr>
            <p:cNvSpPr txBox="1"/>
            <p:nvPr/>
          </p:nvSpPr>
          <p:spPr>
            <a:xfrm>
              <a:off x="5963098" y="5241591"/>
              <a:ext cx="694944" cy="523220"/>
            </a:xfrm>
            <a:prstGeom prst="rect">
              <a:avLst/>
            </a:prstGeom>
            <a:noFill/>
          </p:spPr>
          <p:txBody>
            <a:bodyPr wrap="square" rtlCol="0">
              <a:spAutoFit/>
            </a:bodyPr>
            <a:lstStyle/>
            <a:p>
              <a:r>
                <a:rPr lang="de-DE" sz="2800" b="1">
                  <a:solidFill>
                    <a:srgbClr val="003056"/>
                  </a:solidFill>
                </a:rPr>
                <a:t>C</a:t>
              </a:r>
            </a:p>
          </p:txBody>
        </p:sp>
        <p:pic>
          <p:nvPicPr>
            <p:cNvPr id="17" name="Grafik 16" descr="Ein Bild, das Kleidung, Menschliches Gesicht, Person, Lächeln enthält.&#10;&#10;KI-generierte Inhalte können fehlerhaft sein.">
              <a:extLst>
                <a:ext uri="{FF2B5EF4-FFF2-40B4-BE49-F238E27FC236}">
                  <a16:creationId xmlns:a16="http://schemas.microsoft.com/office/drawing/2014/main" id="{90F24055-AA32-C891-EB81-05C0F62C61D1}"/>
                </a:ext>
              </a:extLst>
            </p:cNvPr>
            <p:cNvPicPr>
              <a:picLocks noChangeAspect="1"/>
            </p:cNvPicPr>
            <p:nvPr/>
          </p:nvPicPr>
          <p:blipFill>
            <a:blip r:embed="rId5" cstate="print">
              <a:extLst>
                <a:ext uri="{28A0092B-C50C-407E-A947-70E740481C1C}">
                  <a14:useLocalDpi xmlns:a14="http://schemas.microsoft.com/office/drawing/2010/main" val="0"/>
                </a:ext>
              </a:extLst>
            </a:blip>
            <a:srcRect l="16912" r="18992"/>
            <a:stretch/>
          </p:blipFill>
          <p:spPr>
            <a:xfrm>
              <a:off x="6351780" y="3627121"/>
              <a:ext cx="1964183" cy="2044153"/>
            </a:xfrm>
            <a:prstGeom prst="rect">
              <a:avLst/>
            </a:prstGeom>
          </p:spPr>
        </p:pic>
        <p:sp>
          <p:nvSpPr>
            <p:cNvPr id="18" name="Textfeld 17">
              <a:extLst>
                <a:ext uri="{FF2B5EF4-FFF2-40B4-BE49-F238E27FC236}">
                  <a16:creationId xmlns:a16="http://schemas.microsoft.com/office/drawing/2014/main" id="{0DF44495-D431-29C2-00D5-6BAC66953D20}"/>
                </a:ext>
              </a:extLst>
            </p:cNvPr>
            <p:cNvSpPr txBox="1"/>
            <p:nvPr/>
          </p:nvSpPr>
          <p:spPr>
            <a:xfrm>
              <a:off x="6029955" y="5629201"/>
              <a:ext cx="2778758" cy="307777"/>
            </a:xfrm>
            <a:prstGeom prst="rect">
              <a:avLst/>
            </a:prstGeom>
            <a:noFill/>
          </p:spPr>
          <p:txBody>
            <a:bodyPr wrap="square" rtlCol="0">
              <a:spAutoFit/>
            </a:bodyPr>
            <a:lstStyle/>
            <a:p>
              <a:r>
                <a:rPr lang="de-DE" sz="1400">
                  <a:solidFill>
                    <a:srgbClr val="003056"/>
                  </a:solidFill>
                  <a:ea typeface="Calibri"/>
                  <a:cs typeface="Calibri"/>
                </a:rPr>
                <a:t>{Menschen, Party, Getränke, Spaß}</a:t>
              </a:r>
              <a:endParaRPr lang="de-DE" sz="1400" b="1">
                <a:solidFill>
                  <a:srgbClr val="003056"/>
                </a:solidFill>
              </a:endParaRPr>
            </a:p>
          </p:txBody>
        </p:sp>
        <p:pic>
          <p:nvPicPr>
            <p:cNvPr id="19" name="Grafik 18">
              <a:extLst>
                <a:ext uri="{FF2B5EF4-FFF2-40B4-BE49-F238E27FC236}">
                  <a16:creationId xmlns:a16="http://schemas.microsoft.com/office/drawing/2014/main" id="{8496C9B1-30D7-76FC-46ED-7360E491D49C}"/>
                </a:ext>
              </a:extLst>
            </p:cNvPr>
            <p:cNvPicPr>
              <a:picLocks noChangeAspect="1"/>
            </p:cNvPicPr>
            <p:nvPr/>
          </p:nvPicPr>
          <p:blipFill>
            <a:blip r:embed="rId6"/>
            <a:stretch>
              <a:fillRect/>
            </a:stretch>
          </p:blipFill>
          <p:spPr>
            <a:xfrm>
              <a:off x="9132306" y="3635690"/>
              <a:ext cx="2040839" cy="2040839"/>
            </a:xfrm>
            <a:prstGeom prst="rect">
              <a:avLst/>
            </a:prstGeom>
          </p:spPr>
        </p:pic>
        <p:sp>
          <p:nvSpPr>
            <p:cNvPr id="20" name="Textfeld 19">
              <a:extLst>
                <a:ext uri="{FF2B5EF4-FFF2-40B4-BE49-F238E27FC236}">
                  <a16:creationId xmlns:a16="http://schemas.microsoft.com/office/drawing/2014/main" id="{A14170E7-4FF2-7EBB-D506-87DA3DEE9AC2}"/>
                </a:ext>
              </a:extLst>
            </p:cNvPr>
            <p:cNvSpPr txBox="1"/>
            <p:nvPr/>
          </p:nvSpPr>
          <p:spPr>
            <a:xfrm>
              <a:off x="8711202" y="5241591"/>
              <a:ext cx="694944" cy="523220"/>
            </a:xfrm>
            <a:prstGeom prst="rect">
              <a:avLst/>
            </a:prstGeom>
            <a:noFill/>
          </p:spPr>
          <p:txBody>
            <a:bodyPr wrap="square" rtlCol="0">
              <a:spAutoFit/>
            </a:bodyPr>
            <a:lstStyle/>
            <a:p>
              <a:r>
                <a:rPr lang="de-DE" sz="2800" b="1">
                  <a:solidFill>
                    <a:srgbClr val="003056"/>
                  </a:solidFill>
                </a:rPr>
                <a:t>D</a:t>
              </a:r>
            </a:p>
          </p:txBody>
        </p:sp>
        <p:sp>
          <p:nvSpPr>
            <p:cNvPr id="21" name="Textfeld 20">
              <a:extLst>
                <a:ext uri="{FF2B5EF4-FFF2-40B4-BE49-F238E27FC236}">
                  <a16:creationId xmlns:a16="http://schemas.microsoft.com/office/drawing/2014/main" id="{C1BCA1A8-CCC6-0309-58B8-C0E71A17F059}"/>
                </a:ext>
              </a:extLst>
            </p:cNvPr>
            <p:cNvSpPr txBox="1"/>
            <p:nvPr/>
          </p:nvSpPr>
          <p:spPr>
            <a:xfrm>
              <a:off x="8998257" y="5629201"/>
              <a:ext cx="2778758" cy="307777"/>
            </a:xfrm>
            <a:prstGeom prst="rect">
              <a:avLst/>
            </a:prstGeom>
            <a:noFill/>
          </p:spPr>
          <p:txBody>
            <a:bodyPr wrap="square" rtlCol="0">
              <a:spAutoFit/>
            </a:bodyPr>
            <a:lstStyle/>
            <a:p>
              <a:r>
                <a:rPr lang="de-DE" sz="1400">
                  <a:solidFill>
                    <a:srgbClr val="003056"/>
                  </a:solidFill>
                  <a:ea typeface="Calibri"/>
                  <a:cs typeface="Calibri"/>
                </a:rPr>
                <a:t>{Berge, Wiese, Sonnenschein}</a:t>
              </a:r>
              <a:endParaRPr lang="de-DE" sz="1400" b="1">
                <a:solidFill>
                  <a:srgbClr val="003056"/>
                </a:solidFill>
              </a:endParaRPr>
            </a:p>
          </p:txBody>
        </p:sp>
        <p:pic>
          <p:nvPicPr>
            <p:cNvPr id="7" name="Grafik 6">
              <a:extLst>
                <a:ext uri="{FF2B5EF4-FFF2-40B4-BE49-F238E27FC236}">
                  <a16:creationId xmlns:a16="http://schemas.microsoft.com/office/drawing/2014/main" id="{BAD7576C-90F8-E4F8-BA33-8021B6911C8D}"/>
                </a:ext>
              </a:extLst>
            </p:cNvPr>
            <p:cNvPicPr>
              <a:picLocks noChangeAspect="1"/>
            </p:cNvPicPr>
            <p:nvPr/>
          </p:nvPicPr>
          <p:blipFill>
            <a:blip r:embed="rId6"/>
            <a:stretch>
              <a:fillRect/>
            </a:stretch>
          </p:blipFill>
          <p:spPr>
            <a:xfrm>
              <a:off x="9149661" y="3630435"/>
              <a:ext cx="2040839" cy="2040839"/>
            </a:xfrm>
            <a:prstGeom prst="rect">
              <a:avLst/>
            </a:prstGeom>
          </p:spPr>
        </p:pic>
      </p:grpSp>
    </p:spTree>
    <p:extLst>
      <p:ext uri="{BB962C8B-B14F-4D97-AF65-F5344CB8AC3E}">
        <p14:creationId xmlns:p14="http://schemas.microsoft.com/office/powerpoint/2010/main" val="4281502726"/>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5585CF-C00A-B59B-56AC-554C2670E7F7}"/>
              </a:ext>
            </a:extLst>
          </p:cNvPr>
          <p:cNvSpPr>
            <a:spLocks noGrp="1"/>
          </p:cNvSpPr>
          <p:nvPr>
            <p:ph type="title"/>
          </p:nvPr>
        </p:nvSpPr>
        <p:spPr>
          <a:xfrm>
            <a:off x="1378800" y="612001"/>
            <a:ext cx="6457681" cy="1248289"/>
          </a:xfrm>
        </p:spPr>
        <p:txBody>
          <a:bodyPr anchor="ctr">
            <a:normAutofit/>
          </a:bodyPr>
          <a:lstStyle/>
          <a:p>
            <a:r>
              <a:rPr lang="de-DE"/>
              <a:t>Empfehlungen über die Zeit</a:t>
            </a:r>
          </a:p>
        </p:txBody>
      </p:sp>
      <p:sp>
        <p:nvSpPr>
          <p:cNvPr id="3" name="Inhaltsplatzhalter 2">
            <a:extLst>
              <a:ext uri="{FF2B5EF4-FFF2-40B4-BE49-F238E27FC236}">
                <a16:creationId xmlns:a16="http://schemas.microsoft.com/office/drawing/2014/main" id="{E035B178-5FE1-4405-CCE8-980CCBD2CE33}"/>
              </a:ext>
            </a:extLst>
          </p:cNvPr>
          <p:cNvSpPr>
            <a:spLocks noGrp="1"/>
          </p:cNvSpPr>
          <p:nvPr>
            <p:ph idx="1"/>
          </p:nvPr>
        </p:nvSpPr>
        <p:spPr>
          <a:xfrm>
            <a:off x="1378800" y="2178000"/>
            <a:ext cx="4620750" cy="3690000"/>
          </a:xfrm>
        </p:spPr>
        <p:txBody>
          <a:bodyPr anchor="t">
            <a:normAutofit/>
          </a:bodyPr>
          <a:lstStyle/>
          <a:p>
            <a:pPr marL="342265" indent="-342265"/>
            <a:r>
              <a:rPr lang="de-DE"/>
              <a:t>Mit der Zeit werden die Empfehlungen immer genauer</a:t>
            </a:r>
          </a:p>
          <a:p>
            <a:pPr marL="342265" indent="-342265"/>
            <a:r>
              <a:rPr lang="de-DE"/>
              <a:t>Es wird deutlicher, welche Attribute wirklich relevant sind</a:t>
            </a:r>
          </a:p>
        </p:txBody>
      </p:sp>
      <p:sp>
        <p:nvSpPr>
          <p:cNvPr id="4" name="Datumsplatzhalter 3">
            <a:extLst>
              <a:ext uri="{FF2B5EF4-FFF2-40B4-BE49-F238E27FC236}">
                <a16:creationId xmlns:a16="http://schemas.microsoft.com/office/drawing/2014/main" id="{083B6FBE-05DE-5D60-7E05-ADD2C311279C}"/>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72237BE7-A334-B70B-080F-1845D0683E69}"/>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DC816E6F-64B2-C20F-ADF2-13FE1B85255D}"/>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15</a:t>
            </a:fld>
            <a:endParaRPr lang="de-DE"/>
          </a:p>
        </p:txBody>
      </p:sp>
      <p:pic>
        <p:nvPicPr>
          <p:cNvPr id="7" name="Grafik 6" descr="Nahaufnahme von verzahnten Metallzahnrädern">
            <a:extLst>
              <a:ext uri="{FF2B5EF4-FFF2-40B4-BE49-F238E27FC236}">
                <a16:creationId xmlns:a16="http://schemas.microsoft.com/office/drawing/2014/main" id="{661F8DF3-7B73-0D58-1DD5-6E568967FE11}"/>
              </a:ext>
            </a:extLst>
          </p:cNvPr>
          <p:cNvPicPr>
            <a:picLocks noChangeAspect="1"/>
          </p:cNvPicPr>
          <p:nvPr/>
        </p:nvPicPr>
        <p:blipFill>
          <a:blip r:embed="rId2"/>
          <a:srcRect r="6082"/>
          <a:stretch/>
        </p:blipFill>
        <p:spPr>
          <a:xfrm>
            <a:off x="6190050" y="2178000"/>
            <a:ext cx="4620750" cy="3690000"/>
          </a:xfrm>
          <a:prstGeom prst="rect">
            <a:avLst/>
          </a:prstGeom>
          <a:noFill/>
        </p:spPr>
      </p:pic>
    </p:spTree>
    <p:extLst>
      <p:ext uri="{BB962C8B-B14F-4D97-AF65-F5344CB8AC3E}">
        <p14:creationId xmlns:p14="http://schemas.microsoft.com/office/powerpoint/2010/main" val="93280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4F8D1-6034-63D4-3B56-74D0C31DD386}"/>
              </a:ext>
            </a:extLst>
          </p:cNvPr>
          <p:cNvSpPr>
            <a:spLocks noGrp="1"/>
          </p:cNvSpPr>
          <p:nvPr>
            <p:ph type="title"/>
          </p:nvPr>
        </p:nvSpPr>
        <p:spPr>
          <a:xfrm>
            <a:off x="1378800" y="612001"/>
            <a:ext cx="6457681" cy="1248289"/>
          </a:xfrm>
        </p:spPr>
        <p:txBody>
          <a:bodyPr anchor="ctr">
            <a:normAutofit/>
          </a:bodyPr>
          <a:lstStyle/>
          <a:p>
            <a:r>
              <a:rPr lang="de-DE"/>
              <a:t>Woher kommen eigentlich die Attribute?</a:t>
            </a:r>
          </a:p>
        </p:txBody>
      </p:sp>
      <p:sp>
        <p:nvSpPr>
          <p:cNvPr id="3" name="Inhaltsplatzhalter 2">
            <a:extLst>
              <a:ext uri="{FF2B5EF4-FFF2-40B4-BE49-F238E27FC236}">
                <a16:creationId xmlns:a16="http://schemas.microsoft.com/office/drawing/2014/main" id="{5486890C-A18C-9EBD-24E5-21105FC3E871}"/>
              </a:ext>
            </a:extLst>
          </p:cNvPr>
          <p:cNvSpPr>
            <a:spLocks noGrp="1"/>
          </p:cNvSpPr>
          <p:nvPr>
            <p:ph idx="1"/>
          </p:nvPr>
        </p:nvSpPr>
        <p:spPr>
          <a:xfrm>
            <a:off x="1378800" y="2178000"/>
            <a:ext cx="4620750" cy="3690000"/>
          </a:xfrm>
        </p:spPr>
        <p:txBody>
          <a:bodyPr anchor="t">
            <a:normAutofit/>
          </a:bodyPr>
          <a:lstStyle/>
          <a:p>
            <a:pPr marL="342265" indent="-342265"/>
            <a:r>
              <a:rPr lang="de-DE"/>
              <a:t>Automatische Bilderkennung in Bildern und Videos (Teilbereich Computer Vision)</a:t>
            </a:r>
          </a:p>
          <a:p>
            <a:pPr marL="342265" indent="-342265"/>
            <a:r>
              <a:rPr lang="de-DE"/>
              <a:t>Automatisches Erkennen von Schlüsselwörtern in Beschreibungstexten (Teilbereich Natural Language Processing)</a:t>
            </a:r>
          </a:p>
          <a:p>
            <a:pPr marL="342265" indent="-342265"/>
            <a:r>
              <a:rPr lang="de-DE"/>
              <a:t>Hashtags</a:t>
            </a:r>
          </a:p>
        </p:txBody>
      </p:sp>
      <p:sp>
        <p:nvSpPr>
          <p:cNvPr id="4" name="Datumsplatzhalter 3">
            <a:extLst>
              <a:ext uri="{FF2B5EF4-FFF2-40B4-BE49-F238E27FC236}">
                <a16:creationId xmlns:a16="http://schemas.microsoft.com/office/drawing/2014/main" id="{D3A9F529-1030-C343-61A8-21EA49272BAA}"/>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6A5029F2-674B-60AD-FCDA-F6771BBEA547}"/>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0D5721CE-0DB3-E5A7-92BD-50E8F749A88D}"/>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16</a:t>
            </a:fld>
            <a:endParaRPr lang="de-DE"/>
          </a:p>
        </p:txBody>
      </p:sp>
      <p:pic>
        <p:nvPicPr>
          <p:cNvPr id="7" name="Grafik 6" descr="Ein Bild, das Gras, Person, draußen, Sportspiele enthält.&#10;&#10;KI-generierte Inhalte können fehlerhaft sein.">
            <a:extLst>
              <a:ext uri="{FF2B5EF4-FFF2-40B4-BE49-F238E27FC236}">
                <a16:creationId xmlns:a16="http://schemas.microsoft.com/office/drawing/2014/main" id="{91DBDA12-8FA2-F5CD-850A-8067AF8B80CF}"/>
              </a:ext>
            </a:extLst>
          </p:cNvPr>
          <p:cNvPicPr>
            <a:picLocks noChangeAspect="1"/>
          </p:cNvPicPr>
          <p:nvPr/>
        </p:nvPicPr>
        <p:blipFill>
          <a:blip r:embed="rId2"/>
          <a:srcRect r="4514" b="-3"/>
          <a:stretch/>
        </p:blipFill>
        <p:spPr>
          <a:xfrm>
            <a:off x="6190050" y="2178000"/>
            <a:ext cx="4620750" cy="3690000"/>
          </a:xfrm>
          <a:prstGeom prst="rect">
            <a:avLst/>
          </a:prstGeom>
          <a:noFill/>
        </p:spPr>
      </p:pic>
      <p:sp>
        <p:nvSpPr>
          <p:cNvPr id="8" name="Textfeld 7">
            <a:extLst>
              <a:ext uri="{FF2B5EF4-FFF2-40B4-BE49-F238E27FC236}">
                <a16:creationId xmlns:a16="http://schemas.microsoft.com/office/drawing/2014/main" id="{F31C42A3-C60C-11B6-4594-D77D5086CD36}"/>
              </a:ext>
            </a:extLst>
          </p:cNvPr>
          <p:cNvSpPr txBox="1"/>
          <p:nvPr/>
        </p:nvSpPr>
        <p:spPr>
          <a:xfrm>
            <a:off x="5705682" y="5868000"/>
            <a:ext cx="5589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ea typeface="Calibri"/>
                <a:cs typeface="Calibri"/>
              </a:rPr>
              <a:t>Bild 5678: {Fußball, Rasen, Spieler, Erschöpfung, Ball}</a:t>
            </a:r>
          </a:p>
        </p:txBody>
      </p:sp>
    </p:spTree>
    <p:extLst>
      <p:ext uri="{BB962C8B-B14F-4D97-AF65-F5344CB8AC3E}">
        <p14:creationId xmlns:p14="http://schemas.microsoft.com/office/powerpoint/2010/main" val="203432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CD58C-F127-6A88-3059-728A67893BF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072320-42AC-DABE-585C-F6C63B145956}"/>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12AFD55F-F01F-7859-B559-B7C992F0ECC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1A2817F8-756C-C011-A35B-40A708FA7786}"/>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771F1641-08FB-3A57-26EB-7FDA65DE7A9A}"/>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04C9A66A-EA88-163B-6FCE-9762396411FC}"/>
              </a:ext>
            </a:extLst>
          </p:cNvPr>
          <p:cNvSpPr>
            <a:spLocks noGrp="1"/>
          </p:cNvSpPr>
          <p:nvPr>
            <p:ph type="sldNum" sz="quarter" idx="12"/>
          </p:nvPr>
        </p:nvSpPr>
        <p:spPr/>
        <p:txBody>
          <a:bodyPr/>
          <a:lstStyle/>
          <a:p>
            <a:fld id="{FC0CC166-4E39-43B8-AB91-BDD1C4C9E224}" type="slidenum">
              <a:rPr lang="de-DE" smtClean="0"/>
              <a:t>17</a:t>
            </a:fld>
            <a:endParaRPr lang="de-DE"/>
          </a:p>
        </p:txBody>
      </p:sp>
      <p:sp>
        <p:nvSpPr>
          <p:cNvPr id="10" name="Inhaltsplatzhalter 2">
            <a:extLst>
              <a:ext uri="{FF2B5EF4-FFF2-40B4-BE49-F238E27FC236}">
                <a16:creationId xmlns:a16="http://schemas.microsoft.com/office/drawing/2014/main" id="{9804ECF3-1E8F-2F87-1BE3-9701F8E2DD55}"/>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solidFill>
                  <a:srgbClr val="0070C0"/>
                </a:solidFill>
                <a:ea typeface="Calibri"/>
                <a:cs typeface="Calibri"/>
              </a:rPr>
              <a:t>Collaborative </a:t>
            </a:r>
            <a:r>
              <a:rPr lang="de-DE" err="1">
                <a:solidFill>
                  <a:srgbClr val="0070C0"/>
                </a:solidFill>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solidFill>
                <a:srgbClr val="000000"/>
              </a:solidFill>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endParaRPr lang="de-DE"/>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344661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2478E4-1576-D136-1035-7020CBA2E03C}"/>
              </a:ext>
            </a:extLst>
          </p:cNvPr>
          <p:cNvSpPr>
            <a:spLocks noGrp="1"/>
          </p:cNvSpPr>
          <p:nvPr>
            <p:ph type="title"/>
          </p:nvPr>
        </p:nvSpPr>
        <p:spPr>
          <a:xfrm>
            <a:off x="1378800" y="612001"/>
            <a:ext cx="6457681" cy="1248289"/>
          </a:xfrm>
        </p:spPr>
        <p:txBody>
          <a:bodyPr anchor="ctr">
            <a:normAutofit/>
          </a:bodyPr>
          <a:lstStyle/>
          <a:p>
            <a:r>
              <a:rPr lang="de-DE"/>
              <a:t>Collaborative </a:t>
            </a:r>
            <a:r>
              <a:rPr lang="de-DE" err="1"/>
              <a:t>Filtering</a:t>
            </a:r>
          </a:p>
        </p:txBody>
      </p:sp>
      <p:sp>
        <p:nvSpPr>
          <p:cNvPr id="3" name="Inhaltsplatzhalter 2">
            <a:extLst>
              <a:ext uri="{FF2B5EF4-FFF2-40B4-BE49-F238E27FC236}">
                <a16:creationId xmlns:a16="http://schemas.microsoft.com/office/drawing/2014/main" id="{84E929C5-E11F-DFFA-6E8C-B4B36578753E}"/>
              </a:ext>
            </a:extLst>
          </p:cNvPr>
          <p:cNvSpPr>
            <a:spLocks noGrp="1"/>
          </p:cNvSpPr>
          <p:nvPr>
            <p:ph idx="1"/>
          </p:nvPr>
        </p:nvSpPr>
        <p:spPr>
          <a:xfrm>
            <a:off x="1378800" y="2178000"/>
            <a:ext cx="4620750" cy="3690000"/>
          </a:xfrm>
        </p:spPr>
        <p:txBody>
          <a:bodyPr anchor="t">
            <a:normAutofit/>
          </a:bodyPr>
          <a:lstStyle/>
          <a:p>
            <a:pPr marL="342265" indent="-342265"/>
            <a:r>
              <a:rPr lang="de-DE"/>
              <a:t>Im Gegensatz zu Content-</a:t>
            </a:r>
            <a:r>
              <a:rPr lang="de-DE" err="1"/>
              <a:t>Based</a:t>
            </a:r>
            <a:r>
              <a:rPr lang="de-DE"/>
              <a:t> </a:t>
            </a:r>
            <a:r>
              <a:rPr lang="de-DE" err="1"/>
              <a:t>Recommendation</a:t>
            </a:r>
            <a:r>
              <a:rPr lang="de-DE"/>
              <a:t>, das auf der Ähnlichkeit zwischen Inhalten basiert, basiert Collaborative </a:t>
            </a:r>
            <a:r>
              <a:rPr lang="de-DE" err="1"/>
              <a:t>Filtering</a:t>
            </a:r>
            <a:r>
              <a:rPr lang="de-DE"/>
              <a:t> auf der Ähnlichkeit zwischen Nutzerinnen</a:t>
            </a:r>
          </a:p>
        </p:txBody>
      </p:sp>
      <p:sp>
        <p:nvSpPr>
          <p:cNvPr id="4" name="Datumsplatzhalter 3">
            <a:extLst>
              <a:ext uri="{FF2B5EF4-FFF2-40B4-BE49-F238E27FC236}">
                <a16:creationId xmlns:a16="http://schemas.microsoft.com/office/drawing/2014/main" id="{9534633A-77FD-F8E2-8C49-08365503230D}"/>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2C731171-1F88-921E-7958-9A13B2D57955}"/>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3AA32F85-CF2B-9E72-2FE6-123D9DABC6FE}"/>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18</a:t>
            </a:fld>
            <a:endParaRPr lang="de-DE"/>
          </a:p>
        </p:txBody>
      </p:sp>
      <p:pic>
        <p:nvPicPr>
          <p:cNvPr id="7" name="Grafik 6" descr="Ein Bild, das Text, Diagramm, Design enthält.&#10;&#10;KI-generierte Inhalte können fehlerhaft sein.">
            <a:extLst>
              <a:ext uri="{FF2B5EF4-FFF2-40B4-BE49-F238E27FC236}">
                <a16:creationId xmlns:a16="http://schemas.microsoft.com/office/drawing/2014/main" id="{4E1454F8-93F5-ACDA-F262-1117613BBE89}"/>
              </a:ext>
            </a:extLst>
          </p:cNvPr>
          <p:cNvPicPr>
            <a:picLocks noChangeAspect="1"/>
          </p:cNvPicPr>
          <p:nvPr/>
        </p:nvPicPr>
        <p:blipFill>
          <a:blip r:embed="rId2"/>
          <a:srcRect l="3657" r="5399" b="-2"/>
          <a:stretch/>
        </p:blipFill>
        <p:spPr>
          <a:xfrm>
            <a:off x="6190050" y="2178000"/>
            <a:ext cx="4620750" cy="3690000"/>
          </a:xfrm>
          <a:prstGeom prst="rect">
            <a:avLst/>
          </a:prstGeom>
          <a:noFill/>
        </p:spPr>
      </p:pic>
    </p:spTree>
    <p:extLst>
      <p:ext uri="{BB962C8B-B14F-4D97-AF65-F5344CB8AC3E}">
        <p14:creationId xmlns:p14="http://schemas.microsoft.com/office/powerpoint/2010/main" val="3283061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BB59F-DE45-B9A3-2398-9457D00D8DA5}"/>
              </a:ext>
            </a:extLst>
          </p:cNvPr>
          <p:cNvSpPr>
            <a:spLocks noGrp="1"/>
          </p:cNvSpPr>
          <p:nvPr>
            <p:ph type="title"/>
          </p:nvPr>
        </p:nvSpPr>
        <p:spPr>
          <a:xfrm>
            <a:off x="1378800" y="612001"/>
            <a:ext cx="6457681" cy="1248289"/>
          </a:xfrm>
        </p:spPr>
        <p:txBody>
          <a:bodyPr vert="horz" lIns="0" tIns="0" rIns="0" bIns="0" rtlCol="0" anchor="t">
            <a:normAutofit/>
          </a:bodyPr>
          <a:lstStyle/>
          <a:p>
            <a:r>
              <a:rPr lang="de-DE" b="1" kern="1200" baseline="0">
                <a:latin typeface="+mj-lt"/>
                <a:ea typeface="+mj-ea"/>
                <a:cs typeface="+mj-cs"/>
              </a:rPr>
              <a:t>Speichern der Daten</a:t>
            </a:r>
          </a:p>
        </p:txBody>
      </p:sp>
      <p:sp>
        <p:nvSpPr>
          <p:cNvPr id="9" name="Inhaltsplatzhalter 5">
            <a:extLst>
              <a:ext uri="{FF2B5EF4-FFF2-40B4-BE49-F238E27FC236}">
                <a16:creationId xmlns:a16="http://schemas.microsoft.com/office/drawing/2014/main" id="{185B3AE5-7784-1731-B501-6142C7EF787A}"/>
              </a:ext>
            </a:extLst>
          </p:cNvPr>
          <p:cNvSpPr txBox="1">
            <a:spLocks/>
          </p:cNvSpPr>
          <p:nvPr/>
        </p:nvSpPr>
        <p:spPr>
          <a:xfrm>
            <a:off x="1378800" y="2178000"/>
            <a:ext cx="4482000" cy="3690000"/>
          </a:xfrm>
          <a:prstGeom prst="rect">
            <a:avLst/>
          </a:prstGeom>
        </p:spPr>
        <p:txBody>
          <a:bodyPr vert="horz" lIns="0" tIns="0" rIns="0" bIns="0" rtlCol="0" anchor="t">
            <a:norm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t>Üblicherweise wird für jede Person gespeichert, wie sie mit etwas interagiert </a:t>
            </a:r>
          </a:p>
          <a:p>
            <a:pPr marL="342265" indent="-342265"/>
            <a:r>
              <a:rPr lang="de-DE"/>
              <a:t>Beispielsweise könnte es die Kategorien geben: </a:t>
            </a:r>
          </a:p>
          <a:p>
            <a:pPr marL="742315" lvl="1" indent="-285115">
              <a:buFont typeface="Courier New" panose="020B0604020202020204" pitchFamily="34" charset="0"/>
              <a:buChar char="o"/>
            </a:pPr>
            <a:r>
              <a:rPr lang="de-DE"/>
              <a:t>gesehen, aber nicht interagiert</a:t>
            </a:r>
          </a:p>
          <a:p>
            <a:pPr marL="742315" lvl="1" indent="-285115">
              <a:buFont typeface="Courier New" panose="020B0604020202020204" pitchFamily="34" charset="0"/>
              <a:buChar char="o"/>
            </a:pPr>
            <a:r>
              <a:rPr lang="de-DE"/>
              <a:t>gesehen und interagiert </a:t>
            </a:r>
          </a:p>
          <a:p>
            <a:pPr marL="742315" lvl="1" indent="-285115">
              <a:buFont typeface="Courier New" panose="020B0604020202020204" pitchFamily="34" charset="0"/>
              <a:buChar char="o"/>
            </a:pPr>
            <a:r>
              <a:rPr lang="de-DE"/>
              <a:t>nicht gesehen</a:t>
            </a:r>
            <a:endParaRPr lang="de-DE">
              <a:ea typeface="Calibri"/>
              <a:cs typeface="Calibri"/>
            </a:endParaRPr>
          </a:p>
        </p:txBody>
      </p:sp>
      <p:sp>
        <p:nvSpPr>
          <p:cNvPr id="4" name="Datumsplatzhalter 3">
            <a:extLst>
              <a:ext uri="{FF2B5EF4-FFF2-40B4-BE49-F238E27FC236}">
                <a16:creationId xmlns:a16="http://schemas.microsoft.com/office/drawing/2014/main" id="{5B06219E-B17B-FB29-8EA3-67957C7A7F1D}"/>
              </a:ext>
            </a:extLst>
          </p:cNvPr>
          <p:cNvSpPr>
            <a:spLocks noGrp="1"/>
          </p:cNvSpPr>
          <p:nvPr>
            <p:ph type="dt" sz="half" idx="10"/>
          </p:nvPr>
        </p:nvSpPr>
        <p:spPr>
          <a:xfrm>
            <a:off x="1378800" y="6314401"/>
            <a:ext cx="2845541" cy="180042"/>
          </a:xfrm>
        </p:spPr>
        <p:txBody>
          <a:bodyPr vert="horz" lIns="0" tIns="0" rIns="0" bIns="0" rtlCol="0" anchor="t">
            <a:normAutofit/>
          </a:bodyPr>
          <a:lstStyle/>
          <a:p>
            <a:pPr>
              <a:lnSpc>
                <a:spcPct val="90000"/>
              </a:lnSpc>
              <a:spcAft>
                <a:spcPts val="600"/>
              </a:spcAft>
            </a:pPr>
            <a:r>
              <a:rPr lang="de-DE" kern="1200">
                <a:latin typeface="+mn-lt"/>
                <a:ea typeface="+mn-ea"/>
                <a:cs typeface="+mn-cs"/>
              </a:rPr>
              <a:t>03.04.2025</a:t>
            </a:r>
          </a:p>
        </p:txBody>
      </p:sp>
      <p:sp>
        <p:nvSpPr>
          <p:cNvPr id="5" name="Fußzeilenplatzhalter 4">
            <a:extLst>
              <a:ext uri="{FF2B5EF4-FFF2-40B4-BE49-F238E27FC236}">
                <a16:creationId xmlns:a16="http://schemas.microsoft.com/office/drawing/2014/main" id="{C37DABF5-60E2-BAEA-522A-3DF82E987D1C}"/>
              </a:ext>
            </a:extLst>
          </p:cNvPr>
          <p:cNvSpPr>
            <a:spLocks noGrp="1"/>
          </p:cNvSpPr>
          <p:nvPr>
            <p:ph type="ftr" sz="quarter" idx="11"/>
          </p:nvPr>
        </p:nvSpPr>
        <p:spPr>
          <a:xfrm>
            <a:off x="1378800" y="6062400"/>
            <a:ext cx="3861805" cy="180042"/>
          </a:xfrm>
        </p:spPr>
        <p:txBody>
          <a:bodyPr vert="horz" lIns="0" tIns="0" rIns="0" bIns="0" rtlCol="0" anchor="t">
            <a:normAutofit/>
          </a:bodyPr>
          <a:lstStyle/>
          <a:p>
            <a:pPr>
              <a:lnSpc>
                <a:spcPct val="90000"/>
              </a:lnSpc>
              <a:spcAft>
                <a:spcPts val="600"/>
              </a:spcAft>
            </a:pPr>
            <a:r>
              <a:rPr lang="de-DE" kern="1200">
                <a:latin typeface="+mn-lt"/>
                <a:ea typeface="+mn-ea"/>
                <a:cs typeface="+mn-cs"/>
              </a:rPr>
              <a:t>Girls'Day</a:t>
            </a:r>
          </a:p>
        </p:txBody>
      </p:sp>
      <p:sp>
        <p:nvSpPr>
          <p:cNvPr id="6" name="Foliennummernplatzhalter 5">
            <a:extLst>
              <a:ext uri="{FF2B5EF4-FFF2-40B4-BE49-F238E27FC236}">
                <a16:creationId xmlns:a16="http://schemas.microsoft.com/office/drawing/2014/main" id="{768EF3C7-994D-48CC-88E4-AAC3CF2CB8FA}"/>
              </a:ext>
            </a:extLst>
          </p:cNvPr>
          <p:cNvSpPr>
            <a:spLocks noGrp="1"/>
          </p:cNvSpPr>
          <p:nvPr>
            <p:ph type="sldNum" sz="quarter" idx="12"/>
          </p:nvPr>
        </p:nvSpPr>
        <p:spPr>
          <a:xfrm>
            <a:off x="9417601" y="6314401"/>
            <a:ext cx="1406313" cy="180042"/>
          </a:xfrm>
        </p:spPr>
        <p:txBody>
          <a:bodyPr vert="horz" lIns="0" tIns="0" rIns="0" bIns="0" rtlCol="0" anchor="t">
            <a:normAutofit/>
          </a:bodyPr>
          <a:lstStyle/>
          <a:p>
            <a:pPr>
              <a:lnSpc>
                <a:spcPct val="90000"/>
              </a:lnSpc>
              <a:spcAft>
                <a:spcPts val="600"/>
              </a:spcAft>
            </a:pPr>
            <a:fld id="{FC0CC166-4E39-43B8-AB91-BDD1C4C9E224}" type="slidenum">
              <a:rPr lang="de-DE" smtClean="0"/>
              <a:pPr>
                <a:lnSpc>
                  <a:spcPct val="90000"/>
                </a:lnSpc>
                <a:spcAft>
                  <a:spcPts val="600"/>
                </a:spcAft>
              </a:pPr>
              <a:t>19</a:t>
            </a:fld>
            <a:endParaRPr lang="de-DE"/>
          </a:p>
        </p:txBody>
      </p:sp>
      <p:pic>
        <p:nvPicPr>
          <p:cNvPr id="7" name="Inhaltsplatzhalter 6" descr="Ein Bild, das Diagramm, Screenshot, Reihe, Schrift enthält.&#10;&#10;KI-generierte Inhalte können fehlerhaft sein.">
            <a:extLst>
              <a:ext uri="{FF2B5EF4-FFF2-40B4-BE49-F238E27FC236}">
                <a16:creationId xmlns:a16="http://schemas.microsoft.com/office/drawing/2014/main" id="{35A1941C-9E60-1865-3FA4-098611EBA6AA}"/>
              </a:ext>
            </a:extLst>
          </p:cNvPr>
          <p:cNvPicPr>
            <a:picLocks noGrp="1" noChangeAspect="1"/>
          </p:cNvPicPr>
          <p:nvPr>
            <p:ph type="pic" idx="13"/>
          </p:nvPr>
        </p:nvPicPr>
        <p:blipFill>
          <a:blip r:embed="rId2"/>
          <a:stretch/>
        </p:blipFill>
        <p:spPr>
          <a:xfrm>
            <a:off x="5858635" y="2517588"/>
            <a:ext cx="5680796" cy="2463249"/>
          </a:xfrm>
          <a:noFill/>
        </p:spPr>
      </p:pic>
    </p:spTree>
    <p:extLst>
      <p:ext uri="{BB962C8B-B14F-4D97-AF65-F5344CB8AC3E}">
        <p14:creationId xmlns:p14="http://schemas.microsoft.com/office/powerpoint/2010/main" val="219157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de-DE" dirty="0"/>
              <a:t>Warum sehe ich was auf TikTok und Co?</a:t>
            </a:r>
          </a:p>
        </p:txBody>
      </p:sp>
      <p:sp>
        <p:nvSpPr>
          <p:cNvPr id="8" name="Untertitel 7"/>
          <p:cNvSpPr>
            <a:spLocks noGrp="1"/>
          </p:cNvSpPr>
          <p:nvPr>
            <p:ph type="subTitle" idx="1"/>
          </p:nvPr>
        </p:nvSpPr>
        <p:spPr/>
        <p:txBody>
          <a:bodyPr/>
          <a:lstStyle/>
          <a:p>
            <a:r>
              <a:rPr lang="de-DE" dirty="0">
                <a:ea typeface="Calibri"/>
                <a:cs typeface="Calibri"/>
              </a:rPr>
              <a:t>– Julia, Ricarda und Lea</a:t>
            </a:r>
            <a:endParaRPr lang="de-DE" dirty="0"/>
          </a:p>
        </p:txBody>
      </p:sp>
      <p:sp>
        <p:nvSpPr>
          <p:cNvPr id="5" name="Fußzeilenplatzhalter 4"/>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p:cNvSpPr>
            <a:spLocks noGrp="1"/>
          </p:cNvSpPr>
          <p:nvPr>
            <p:ph type="sldNum" sz="quarter" idx="12"/>
          </p:nvPr>
        </p:nvSpPr>
        <p:spPr/>
        <p:txBody>
          <a:bodyPr/>
          <a:lstStyle/>
          <a:p>
            <a:fld id="{FC0CC166-4E39-43B8-AB91-BDD1C4C9E224}" type="slidenum">
              <a:rPr lang="de-DE" smtClean="0"/>
              <a:t>2</a:t>
            </a:fld>
            <a:endParaRPr lang="de-DE"/>
          </a:p>
        </p:txBody>
      </p:sp>
      <p:sp>
        <p:nvSpPr>
          <p:cNvPr id="2" name="Datumsplatzhalter 5">
            <a:extLst>
              <a:ext uri="{FF2B5EF4-FFF2-40B4-BE49-F238E27FC236}">
                <a16:creationId xmlns:a16="http://schemas.microsoft.com/office/drawing/2014/main" id="{56A05FEB-80D6-2B35-2D44-0FA6B2EFAF98}"/>
              </a:ext>
            </a:extLst>
          </p:cNvPr>
          <p:cNvSpPr>
            <a:spLocks noGrp="1"/>
          </p:cNvSpPr>
          <p:nvPr>
            <p:ph type="dt" sz="half" idx="2"/>
          </p:nvPr>
        </p:nvSpPr>
        <p:spPr>
          <a:xfrm>
            <a:off x="1378800" y="6314401"/>
            <a:ext cx="2845541" cy="180042"/>
          </a:xfrm>
        </p:spPr>
        <p:txBody>
          <a:bodyPr/>
          <a:lstStyle/>
          <a:p>
            <a:r>
              <a:rPr lang="de-DE"/>
              <a:t>03.04.2025</a:t>
            </a:r>
          </a:p>
        </p:txBody>
      </p:sp>
    </p:spTree>
    <p:extLst>
      <p:ext uri="{BB962C8B-B14F-4D97-AF65-F5344CB8AC3E}">
        <p14:creationId xmlns:p14="http://schemas.microsoft.com/office/powerpoint/2010/main" val="52397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5FA36-3529-2DE6-68C3-F8C91021E352}"/>
              </a:ext>
            </a:extLst>
          </p:cNvPr>
          <p:cNvSpPr>
            <a:spLocks noGrp="1"/>
          </p:cNvSpPr>
          <p:nvPr>
            <p:ph type="title"/>
          </p:nvPr>
        </p:nvSpPr>
        <p:spPr/>
        <p:txBody>
          <a:bodyPr/>
          <a:lstStyle/>
          <a:p>
            <a:r>
              <a:rPr lang="de-DE">
                <a:ea typeface="Calibri"/>
                <a:cs typeface="Calibri"/>
              </a:rPr>
              <a:t>Beispiel</a:t>
            </a:r>
            <a:endParaRPr lang="de-DE"/>
          </a:p>
        </p:txBody>
      </p:sp>
      <p:sp>
        <p:nvSpPr>
          <p:cNvPr id="3" name="Inhaltsplatzhalter 2">
            <a:extLst>
              <a:ext uri="{FF2B5EF4-FFF2-40B4-BE49-F238E27FC236}">
                <a16:creationId xmlns:a16="http://schemas.microsoft.com/office/drawing/2014/main" id="{A8CF6972-8268-0E8A-65AE-21A8B25AD658}"/>
              </a:ext>
            </a:extLst>
          </p:cNvPr>
          <p:cNvSpPr>
            <a:spLocks noGrp="1"/>
          </p:cNvSpPr>
          <p:nvPr>
            <p:ph idx="1"/>
          </p:nvPr>
        </p:nvSpPr>
        <p:spPr>
          <a:xfrm>
            <a:off x="1378800" y="1682700"/>
            <a:ext cx="9437908" cy="830362"/>
          </a:xfrm>
        </p:spPr>
        <p:txBody>
          <a:bodyPr/>
          <a:lstStyle/>
          <a:p>
            <a:pPr marL="342265" indent="-342265"/>
            <a:r>
              <a:rPr lang="de-DE">
                <a:ea typeface="Calibri"/>
                <a:cs typeface="Calibri"/>
              </a:rPr>
              <a:t>Alice hat sich folgende Materialien angeschaut: Item1=</a:t>
            </a:r>
            <a:r>
              <a:rPr lang="de-DE" err="1">
                <a:ea typeface="Calibri"/>
                <a:cs typeface="Calibri"/>
              </a:rPr>
              <a:t>liked</a:t>
            </a:r>
            <a:r>
              <a:rPr lang="de-DE">
                <a:ea typeface="Calibri"/>
                <a:cs typeface="Calibri"/>
              </a:rPr>
              <a:t>, Item2=</a:t>
            </a:r>
            <a:r>
              <a:rPr lang="de-DE" err="1">
                <a:ea typeface="Calibri"/>
                <a:cs typeface="Calibri"/>
              </a:rPr>
              <a:t>ignored</a:t>
            </a:r>
            <a:r>
              <a:rPr lang="de-DE">
                <a:ea typeface="Calibri"/>
                <a:cs typeface="Calibri"/>
              </a:rPr>
              <a:t>, Item4=</a:t>
            </a:r>
            <a:r>
              <a:rPr lang="de-DE" err="1">
                <a:ea typeface="Calibri"/>
                <a:cs typeface="Calibri"/>
              </a:rPr>
              <a:t>liked</a:t>
            </a:r>
            <a:r>
              <a:rPr lang="de-DE">
                <a:ea typeface="Calibri"/>
                <a:cs typeface="Calibri"/>
              </a:rPr>
              <a:t> Was sollte ihr vorgeschlagen werden?</a:t>
            </a:r>
          </a:p>
        </p:txBody>
      </p:sp>
      <p:sp>
        <p:nvSpPr>
          <p:cNvPr id="4" name="Datumsplatzhalter 3">
            <a:extLst>
              <a:ext uri="{FF2B5EF4-FFF2-40B4-BE49-F238E27FC236}">
                <a16:creationId xmlns:a16="http://schemas.microsoft.com/office/drawing/2014/main" id="{97E3E857-53ED-FE9E-0296-8565F6C0FD6B}"/>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7E38AA9F-8CA2-674A-E4A3-B8CEEE1D9A50}"/>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7AD3C9BC-B0B2-1A30-40C5-A56C78E2FF82}"/>
              </a:ext>
            </a:extLst>
          </p:cNvPr>
          <p:cNvSpPr>
            <a:spLocks noGrp="1"/>
          </p:cNvSpPr>
          <p:nvPr>
            <p:ph type="sldNum" sz="quarter" idx="12"/>
          </p:nvPr>
        </p:nvSpPr>
        <p:spPr/>
        <p:txBody>
          <a:bodyPr/>
          <a:lstStyle/>
          <a:p>
            <a:fld id="{FC0CC166-4E39-43B8-AB91-BDD1C4C9E224}" type="slidenum">
              <a:rPr lang="de-DE" smtClean="0"/>
              <a:t>20</a:t>
            </a:fld>
            <a:endParaRPr lang="de-DE"/>
          </a:p>
        </p:txBody>
      </p:sp>
      <p:graphicFrame>
        <p:nvGraphicFramePr>
          <p:cNvPr id="7" name="Tabelle 6">
            <a:extLst>
              <a:ext uri="{FF2B5EF4-FFF2-40B4-BE49-F238E27FC236}">
                <a16:creationId xmlns:a16="http://schemas.microsoft.com/office/drawing/2014/main" id="{A3780D6D-E8E3-D39F-DA3A-87F1C8F5A2E7}"/>
              </a:ext>
            </a:extLst>
          </p:cNvPr>
          <p:cNvGraphicFramePr>
            <a:graphicFrameLocks noGrp="1"/>
          </p:cNvGraphicFramePr>
          <p:nvPr>
            <p:extLst>
              <p:ext uri="{D42A27DB-BD31-4B8C-83A1-F6EECF244321}">
                <p14:modId xmlns:p14="http://schemas.microsoft.com/office/powerpoint/2010/main" val="1316970320"/>
              </p:ext>
            </p:extLst>
          </p:nvPr>
        </p:nvGraphicFramePr>
        <p:xfrm>
          <a:off x="1713597" y="2548553"/>
          <a:ext cx="8171807" cy="3226356"/>
        </p:xfrm>
        <a:graphic>
          <a:graphicData uri="http://schemas.openxmlformats.org/drawingml/2006/table">
            <a:tbl>
              <a:tblPr firstRow="1" bandRow="1">
                <a:tableStyleId>{5C22544A-7EE6-4342-B048-85BDC9FD1C3A}</a:tableStyleId>
              </a:tblPr>
              <a:tblGrid>
                <a:gridCol w="1167401">
                  <a:extLst>
                    <a:ext uri="{9D8B030D-6E8A-4147-A177-3AD203B41FA5}">
                      <a16:colId xmlns:a16="http://schemas.microsoft.com/office/drawing/2014/main" val="555290567"/>
                    </a:ext>
                  </a:extLst>
                </a:gridCol>
                <a:gridCol w="1167401">
                  <a:extLst>
                    <a:ext uri="{9D8B030D-6E8A-4147-A177-3AD203B41FA5}">
                      <a16:colId xmlns:a16="http://schemas.microsoft.com/office/drawing/2014/main" val="1937536349"/>
                    </a:ext>
                  </a:extLst>
                </a:gridCol>
                <a:gridCol w="1167401">
                  <a:extLst>
                    <a:ext uri="{9D8B030D-6E8A-4147-A177-3AD203B41FA5}">
                      <a16:colId xmlns:a16="http://schemas.microsoft.com/office/drawing/2014/main" val="2556055787"/>
                    </a:ext>
                  </a:extLst>
                </a:gridCol>
                <a:gridCol w="1167401">
                  <a:extLst>
                    <a:ext uri="{9D8B030D-6E8A-4147-A177-3AD203B41FA5}">
                      <a16:colId xmlns:a16="http://schemas.microsoft.com/office/drawing/2014/main" val="2720192909"/>
                    </a:ext>
                  </a:extLst>
                </a:gridCol>
                <a:gridCol w="1167401">
                  <a:extLst>
                    <a:ext uri="{9D8B030D-6E8A-4147-A177-3AD203B41FA5}">
                      <a16:colId xmlns:a16="http://schemas.microsoft.com/office/drawing/2014/main" val="3810527818"/>
                    </a:ext>
                  </a:extLst>
                </a:gridCol>
                <a:gridCol w="1167401">
                  <a:extLst>
                    <a:ext uri="{9D8B030D-6E8A-4147-A177-3AD203B41FA5}">
                      <a16:colId xmlns:a16="http://schemas.microsoft.com/office/drawing/2014/main" val="898582329"/>
                    </a:ext>
                  </a:extLst>
                </a:gridCol>
                <a:gridCol w="1167401">
                  <a:extLst>
                    <a:ext uri="{9D8B030D-6E8A-4147-A177-3AD203B41FA5}">
                      <a16:colId xmlns:a16="http://schemas.microsoft.com/office/drawing/2014/main" val="4250747058"/>
                    </a:ext>
                  </a:extLst>
                </a:gridCol>
              </a:tblGrid>
              <a:tr h="460908">
                <a:tc>
                  <a:txBody>
                    <a:bodyPr/>
                    <a:lstStyle/>
                    <a:p>
                      <a:endParaRPr lang="de-DE"/>
                    </a:p>
                  </a:txBody>
                  <a:tcPr/>
                </a:tc>
                <a:tc>
                  <a:txBody>
                    <a:bodyPr/>
                    <a:lstStyle/>
                    <a:p>
                      <a:r>
                        <a:rPr lang="de-DE"/>
                        <a:t>Item 1</a:t>
                      </a:r>
                    </a:p>
                  </a:txBody>
                  <a:tcPr/>
                </a:tc>
                <a:tc>
                  <a:txBody>
                    <a:bodyPr/>
                    <a:lstStyle/>
                    <a:p>
                      <a:r>
                        <a:rPr lang="de-DE"/>
                        <a:t>Item 2</a:t>
                      </a:r>
                    </a:p>
                  </a:txBody>
                  <a:tcPr/>
                </a:tc>
                <a:tc>
                  <a:txBody>
                    <a:bodyPr/>
                    <a:lstStyle/>
                    <a:p>
                      <a:r>
                        <a:rPr lang="de-DE"/>
                        <a:t>Item 3</a:t>
                      </a:r>
                    </a:p>
                  </a:txBody>
                  <a:tcPr/>
                </a:tc>
                <a:tc>
                  <a:txBody>
                    <a:bodyPr/>
                    <a:lstStyle/>
                    <a:p>
                      <a:r>
                        <a:rPr lang="de-DE"/>
                        <a:t>Item 4</a:t>
                      </a:r>
                    </a:p>
                  </a:txBody>
                  <a:tcPr/>
                </a:tc>
                <a:tc>
                  <a:txBody>
                    <a:bodyPr/>
                    <a:lstStyle/>
                    <a:p>
                      <a:r>
                        <a:rPr lang="de-DE"/>
                        <a:t>Item 5</a:t>
                      </a:r>
                    </a:p>
                  </a:txBody>
                  <a:tcPr/>
                </a:tc>
                <a:tc>
                  <a:txBody>
                    <a:bodyPr/>
                    <a:lstStyle/>
                    <a:p>
                      <a:pPr lvl="0">
                        <a:buNone/>
                      </a:pPr>
                      <a:r>
                        <a:rPr lang="de-DE"/>
                        <a:t>Item 6</a:t>
                      </a:r>
                    </a:p>
                  </a:txBody>
                  <a:tcPr/>
                </a:tc>
                <a:extLst>
                  <a:ext uri="{0D108BD9-81ED-4DB2-BD59-A6C34878D82A}">
                    <a16:rowId xmlns:a16="http://schemas.microsoft.com/office/drawing/2014/main" val="297813257"/>
                  </a:ext>
                </a:extLst>
              </a:tr>
              <a:tr h="460908">
                <a:tc>
                  <a:txBody>
                    <a:bodyPr/>
                    <a:lstStyle/>
                    <a:p>
                      <a:r>
                        <a:rPr lang="de-DE"/>
                        <a:t>Alice</a:t>
                      </a:r>
                    </a:p>
                  </a:txBody>
                  <a:tcPr>
                    <a:lnB w="285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de-DE" err="1"/>
                        <a:t>Liked</a:t>
                      </a:r>
                      <a:endParaRPr lang="de-DE"/>
                    </a:p>
                  </a:txBody>
                  <a:tcPr>
                    <a:lnB w="28575" cap="flat" cmpd="sng" algn="ctr">
                      <a:solidFill>
                        <a:schemeClr val="tx1"/>
                      </a:solidFill>
                      <a:prstDash val="solid"/>
                      <a:round/>
                      <a:headEnd type="none" w="med" len="med"/>
                      <a:tailEnd type="none" w="med" len="med"/>
                    </a:lnB>
                    <a:solidFill>
                      <a:schemeClr val="accent3"/>
                    </a:solidFill>
                  </a:tcPr>
                </a:tc>
                <a:tc>
                  <a:txBody>
                    <a:bodyPr/>
                    <a:lstStyle/>
                    <a:p>
                      <a:r>
                        <a:rPr lang="de-DE" err="1"/>
                        <a:t>Ignored</a:t>
                      </a:r>
                      <a:endParaRPr lang="de-DE"/>
                    </a:p>
                  </a:txBody>
                  <a:tcPr>
                    <a:lnB w="28575"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de-DE"/>
                    </a:p>
                  </a:txBody>
                  <a:tcPr>
                    <a:lnB w="285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r>
                        <a:rPr lang="de-DE" err="1"/>
                        <a:t>Liked</a:t>
                      </a:r>
                      <a:endParaRPr lang="de-DE"/>
                    </a:p>
                  </a:txBody>
                  <a:tcPr>
                    <a:lnB w="28575" cap="flat" cmpd="sng" algn="ctr">
                      <a:solidFill>
                        <a:schemeClr val="tx1"/>
                      </a:solidFill>
                      <a:prstDash val="solid"/>
                      <a:round/>
                      <a:headEnd type="none" w="med" len="med"/>
                      <a:tailEnd type="none" w="med" len="med"/>
                    </a:lnB>
                    <a:solidFill>
                      <a:schemeClr val="accent3"/>
                    </a:solidFill>
                  </a:tcPr>
                </a:tc>
                <a:tc>
                  <a:txBody>
                    <a:bodyPr/>
                    <a:lstStyle/>
                    <a:p>
                      <a:endParaRPr lang="de-DE"/>
                    </a:p>
                  </a:txBody>
                  <a:tcPr>
                    <a:lnB w="28575"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lvl="0">
                        <a:buNone/>
                      </a:pPr>
                      <a:endParaRPr lang="de-DE"/>
                    </a:p>
                  </a:txBody>
                  <a:tcPr>
                    <a:lnB w="28575"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262988639"/>
                  </a:ext>
                </a:extLst>
              </a:tr>
              <a:tr h="460908">
                <a:tc>
                  <a:txBody>
                    <a:bodyPr/>
                    <a:lstStyle/>
                    <a:p>
                      <a:r>
                        <a:rPr lang="de-DE"/>
                        <a:t>Bob</a:t>
                      </a:r>
                    </a:p>
                  </a:txBody>
                  <a:tcPr>
                    <a:lnT w="28575" cap="flat" cmpd="sng" algn="ctr">
                      <a:solidFill>
                        <a:schemeClr val="tx1"/>
                      </a:solidFill>
                      <a:prstDash val="solid"/>
                      <a:round/>
                      <a:headEnd type="none" w="med" len="med"/>
                      <a:tailEnd type="none" w="med" len="med"/>
                    </a:lnT>
                  </a:tcPr>
                </a:tc>
                <a:tc>
                  <a:txBody>
                    <a:bodyPr/>
                    <a:lstStyle/>
                    <a:p>
                      <a:endParaRPr lang="de-DE"/>
                    </a:p>
                  </a:txBody>
                  <a:tcPr>
                    <a:lnT w="28575" cap="flat" cmpd="sng" algn="ctr">
                      <a:solidFill>
                        <a:schemeClr val="tx1"/>
                      </a:solidFill>
                      <a:prstDash val="solid"/>
                      <a:round/>
                      <a:headEnd type="none" w="med" len="med"/>
                      <a:tailEnd type="none" w="med" len="med"/>
                    </a:lnT>
                  </a:tcPr>
                </a:tc>
                <a:tc>
                  <a:txBody>
                    <a:bodyPr/>
                    <a:lstStyle/>
                    <a:p>
                      <a:r>
                        <a:rPr lang="de-DE"/>
                        <a:t>Liked</a:t>
                      </a:r>
                    </a:p>
                  </a:txBody>
                  <a:tcPr>
                    <a:lnT w="28575" cap="flat" cmpd="sng" algn="ctr">
                      <a:solidFill>
                        <a:schemeClr val="tx1"/>
                      </a:solidFill>
                      <a:prstDash val="solid"/>
                      <a:round/>
                      <a:headEnd type="none" w="med" len="med"/>
                      <a:tailEnd type="none" w="med" len="med"/>
                    </a:lnT>
                    <a:solidFill>
                      <a:schemeClr val="accent3"/>
                    </a:solidFill>
                  </a:tcPr>
                </a:tc>
                <a:tc>
                  <a:txBody>
                    <a:bodyPr/>
                    <a:lstStyle/>
                    <a:p>
                      <a:r>
                        <a:rPr lang="de-DE"/>
                        <a:t>Liked</a:t>
                      </a:r>
                    </a:p>
                  </a:txBody>
                  <a:tcPr>
                    <a:lnT w="28575" cap="flat" cmpd="sng" algn="ctr">
                      <a:solidFill>
                        <a:schemeClr val="tx1"/>
                      </a:solidFill>
                      <a:prstDash val="solid"/>
                      <a:round/>
                      <a:headEnd type="none" w="med" len="med"/>
                      <a:tailEnd type="none" w="med" len="med"/>
                    </a:lnT>
                    <a:solidFill>
                      <a:schemeClr val="accent3"/>
                    </a:solidFill>
                  </a:tcPr>
                </a:tc>
                <a:tc>
                  <a:txBody>
                    <a:bodyPr/>
                    <a:lstStyle/>
                    <a:p>
                      <a:endParaRPr lang="de-DE"/>
                    </a:p>
                  </a:txBody>
                  <a:tcPr>
                    <a:lnT w="28575" cap="flat" cmpd="sng" algn="ctr">
                      <a:solidFill>
                        <a:schemeClr val="tx1"/>
                      </a:solidFill>
                      <a:prstDash val="solid"/>
                      <a:round/>
                      <a:headEnd type="none" w="med" len="med"/>
                      <a:tailEnd type="none" w="med" len="med"/>
                    </a:lnT>
                  </a:tcPr>
                </a:tc>
                <a:tc>
                  <a:txBody>
                    <a:bodyPr/>
                    <a:lstStyle/>
                    <a:p>
                      <a:endParaRPr lang="de-DE"/>
                    </a:p>
                  </a:txBody>
                  <a:tcPr>
                    <a:lnT w="28575" cap="flat" cmpd="sng" algn="ctr">
                      <a:solidFill>
                        <a:schemeClr val="tx1"/>
                      </a:solidFill>
                      <a:prstDash val="solid"/>
                      <a:round/>
                      <a:headEnd type="none" w="med" len="med"/>
                      <a:tailEnd type="none" w="med" len="med"/>
                    </a:lnT>
                  </a:tcPr>
                </a:tc>
                <a:tc>
                  <a:txBody>
                    <a:bodyPr/>
                    <a:lstStyle/>
                    <a:p>
                      <a:pPr lvl="0">
                        <a:buNone/>
                      </a:pPr>
                      <a:r>
                        <a:rPr lang="de-DE"/>
                        <a:t>Liked</a:t>
                      </a:r>
                    </a:p>
                  </a:txBody>
                  <a:tcPr>
                    <a:lnT w="28575" cap="flat" cmpd="sng" algn="ctr">
                      <a:solidFill>
                        <a:schemeClr val="tx1"/>
                      </a:solidFill>
                      <a:prstDash val="solid"/>
                      <a:round/>
                      <a:headEnd type="none" w="med" len="med"/>
                      <a:tailEnd type="none" w="med" len="med"/>
                    </a:lnT>
                    <a:solidFill>
                      <a:schemeClr val="accent3"/>
                    </a:solidFill>
                  </a:tcPr>
                </a:tc>
                <a:extLst>
                  <a:ext uri="{0D108BD9-81ED-4DB2-BD59-A6C34878D82A}">
                    <a16:rowId xmlns:a16="http://schemas.microsoft.com/office/drawing/2014/main" val="4165946184"/>
                  </a:ext>
                </a:extLst>
              </a:tr>
              <a:tr h="460908">
                <a:tc>
                  <a:txBody>
                    <a:bodyPr/>
                    <a:lstStyle/>
                    <a:p>
                      <a:r>
                        <a:rPr lang="de-DE"/>
                        <a:t>Charlie</a:t>
                      </a:r>
                    </a:p>
                  </a:txBody>
                  <a:tcPr/>
                </a:tc>
                <a:tc>
                  <a:txBody>
                    <a:bodyPr/>
                    <a:lstStyle/>
                    <a:p>
                      <a:r>
                        <a:rPr lang="de-DE"/>
                        <a:t>Liked</a:t>
                      </a:r>
                    </a:p>
                  </a:txBody>
                  <a:tcPr>
                    <a:solidFill>
                      <a:schemeClr val="accent3"/>
                    </a:solidFill>
                  </a:tcPr>
                </a:tc>
                <a:tc>
                  <a:txBody>
                    <a:bodyPr/>
                    <a:lstStyle/>
                    <a:p>
                      <a:r>
                        <a:rPr lang="de-DE"/>
                        <a:t>Ignored</a:t>
                      </a:r>
                    </a:p>
                  </a:txBody>
                  <a:tcPr>
                    <a:solidFill>
                      <a:schemeClr val="accent6">
                        <a:lumMod val="75000"/>
                      </a:schemeClr>
                    </a:solidFill>
                  </a:tcPr>
                </a:tc>
                <a:tc>
                  <a:txBody>
                    <a:bodyPr/>
                    <a:lstStyle/>
                    <a:p>
                      <a:r>
                        <a:rPr lang="de-DE" err="1"/>
                        <a:t>Liked</a:t>
                      </a:r>
                    </a:p>
                  </a:txBody>
                  <a:tcPr>
                    <a:solidFill>
                      <a:schemeClr val="accent3"/>
                    </a:solidFill>
                  </a:tcPr>
                </a:tc>
                <a:tc>
                  <a:txBody>
                    <a:bodyPr/>
                    <a:lstStyle/>
                    <a:p>
                      <a:r>
                        <a:rPr lang="de-DE" err="1"/>
                        <a:t>Liked</a:t>
                      </a:r>
                    </a:p>
                  </a:txBody>
                  <a:tcPr>
                    <a:solidFill>
                      <a:schemeClr val="accent3"/>
                    </a:solidFill>
                  </a:tcPr>
                </a:tc>
                <a:tc>
                  <a:txBody>
                    <a:bodyPr/>
                    <a:lstStyle/>
                    <a:p>
                      <a:r>
                        <a:rPr lang="de-DE"/>
                        <a:t>Liked</a:t>
                      </a:r>
                    </a:p>
                  </a:txBody>
                  <a:tcPr>
                    <a:solidFill>
                      <a:schemeClr val="accent3"/>
                    </a:solidFill>
                  </a:tcPr>
                </a:tc>
                <a:tc>
                  <a:txBody>
                    <a:bodyPr/>
                    <a:lstStyle/>
                    <a:p>
                      <a:pPr lvl="0">
                        <a:buNone/>
                      </a:pPr>
                      <a:r>
                        <a:rPr lang="de-DE"/>
                        <a:t>Ignored</a:t>
                      </a:r>
                    </a:p>
                  </a:txBody>
                  <a:tcPr>
                    <a:solidFill>
                      <a:schemeClr val="accent6">
                        <a:lumMod val="75000"/>
                      </a:schemeClr>
                    </a:solidFill>
                  </a:tcPr>
                </a:tc>
                <a:extLst>
                  <a:ext uri="{0D108BD9-81ED-4DB2-BD59-A6C34878D82A}">
                    <a16:rowId xmlns:a16="http://schemas.microsoft.com/office/drawing/2014/main" val="1059316055"/>
                  </a:ext>
                </a:extLst>
              </a:tr>
              <a:tr h="460908">
                <a:tc>
                  <a:txBody>
                    <a:bodyPr/>
                    <a:lstStyle/>
                    <a:p>
                      <a:r>
                        <a:rPr lang="de-DE"/>
                        <a:t>Dave</a:t>
                      </a:r>
                    </a:p>
                  </a:txBody>
                  <a:tcPr/>
                </a:tc>
                <a:tc>
                  <a:txBody>
                    <a:bodyPr/>
                    <a:lstStyle/>
                    <a:p>
                      <a:r>
                        <a:rPr lang="de-DE"/>
                        <a:t>Liked</a:t>
                      </a:r>
                    </a:p>
                  </a:txBody>
                  <a:tcPr>
                    <a:solidFill>
                      <a:schemeClr val="accent3"/>
                    </a:solidFill>
                  </a:tcPr>
                </a:tc>
                <a:tc>
                  <a:txBody>
                    <a:bodyPr/>
                    <a:lstStyle/>
                    <a:p>
                      <a:endParaRPr lang="de-DE"/>
                    </a:p>
                  </a:txBody>
                  <a:tcPr/>
                </a:tc>
                <a:tc>
                  <a:txBody>
                    <a:bodyPr/>
                    <a:lstStyle/>
                    <a:p>
                      <a:r>
                        <a:rPr lang="de-DE" err="1"/>
                        <a:t>Liked</a:t>
                      </a:r>
                    </a:p>
                  </a:txBody>
                  <a:tcPr>
                    <a:solidFill>
                      <a:schemeClr val="accent3"/>
                    </a:solidFill>
                  </a:tcPr>
                </a:tc>
                <a:tc>
                  <a:txBody>
                    <a:bodyPr/>
                    <a:lstStyle/>
                    <a:p>
                      <a:r>
                        <a:rPr lang="de-DE" err="1"/>
                        <a:t>Liked</a:t>
                      </a:r>
                    </a:p>
                  </a:txBody>
                  <a:tcPr>
                    <a:solidFill>
                      <a:schemeClr val="accent3"/>
                    </a:solidFill>
                  </a:tcPr>
                </a:tc>
                <a:tc>
                  <a:txBody>
                    <a:bodyPr/>
                    <a:lstStyle/>
                    <a:p>
                      <a:r>
                        <a:rPr lang="de-DE"/>
                        <a:t>Liked</a:t>
                      </a:r>
                    </a:p>
                  </a:txBody>
                  <a:tcPr>
                    <a:solidFill>
                      <a:schemeClr val="accent3"/>
                    </a:solidFill>
                  </a:tcPr>
                </a:tc>
                <a:tc>
                  <a:txBody>
                    <a:bodyPr/>
                    <a:lstStyle/>
                    <a:p>
                      <a:pPr lvl="0">
                        <a:buNone/>
                      </a:pPr>
                      <a:r>
                        <a:rPr lang="de-DE"/>
                        <a:t>Liked</a:t>
                      </a:r>
                    </a:p>
                  </a:txBody>
                  <a:tcPr>
                    <a:solidFill>
                      <a:schemeClr val="accent3"/>
                    </a:solidFill>
                  </a:tcPr>
                </a:tc>
                <a:extLst>
                  <a:ext uri="{0D108BD9-81ED-4DB2-BD59-A6C34878D82A}">
                    <a16:rowId xmlns:a16="http://schemas.microsoft.com/office/drawing/2014/main" val="217060825"/>
                  </a:ext>
                </a:extLst>
              </a:tr>
              <a:tr h="460908">
                <a:tc>
                  <a:txBody>
                    <a:bodyPr/>
                    <a:lstStyle/>
                    <a:p>
                      <a:r>
                        <a:rPr lang="de-DE"/>
                        <a:t>Erin</a:t>
                      </a:r>
                    </a:p>
                  </a:txBody>
                  <a:tcPr/>
                </a:tc>
                <a:tc>
                  <a:txBody>
                    <a:bodyPr/>
                    <a:lstStyle/>
                    <a:p>
                      <a:r>
                        <a:rPr lang="de-DE" err="1"/>
                        <a:t>Liked</a:t>
                      </a:r>
                    </a:p>
                  </a:txBody>
                  <a:tcPr>
                    <a:solidFill>
                      <a:schemeClr val="accent3"/>
                    </a:solidFill>
                  </a:tcPr>
                </a:tc>
                <a:tc>
                  <a:txBody>
                    <a:bodyPr/>
                    <a:lstStyle/>
                    <a:p>
                      <a:r>
                        <a:rPr lang="de-DE"/>
                        <a:t>Ignored</a:t>
                      </a:r>
                    </a:p>
                  </a:txBody>
                  <a:tcPr>
                    <a:solidFill>
                      <a:schemeClr val="accent6">
                        <a:lumMod val="75000"/>
                      </a:schemeClr>
                    </a:solidFill>
                  </a:tcPr>
                </a:tc>
                <a:tc>
                  <a:txBody>
                    <a:bodyPr/>
                    <a:lstStyle/>
                    <a:p>
                      <a:endParaRPr lang="de-DE"/>
                    </a:p>
                  </a:txBody>
                  <a:tcPr/>
                </a:tc>
                <a:tc>
                  <a:txBody>
                    <a:bodyPr/>
                    <a:lstStyle/>
                    <a:p>
                      <a:endParaRPr lang="de-DE"/>
                    </a:p>
                  </a:txBody>
                  <a:tcPr/>
                </a:tc>
                <a:tc>
                  <a:txBody>
                    <a:bodyPr/>
                    <a:lstStyle/>
                    <a:p>
                      <a:endParaRPr lang="de-DE"/>
                    </a:p>
                  </a:txBody>
                  <a:tcPr/>
                </a:tc>
                <a:tc>
                  <a:txBody>
                    <a:bodyPr/>
                    <a:lstStyle/>
                    <a:p>
                      <a:pPr lvl="0">
                        <a:buNone/>
                      </a:pPr>
                      <a:endParaRPr lang="de-DE"/>
                    </a:p>
                  </a:txBody>
                  <a:tcPr/>
                </a:tc>
                <a:extLst>
                  <a:ext uri="{0D108BD9-81ED-4DB2-BD59-A6C34878D82A}">
                    <a16:rowId xmlns:a16="http://schemas.microsoft.com/office/drawing/2014/main" val="3260112191"/>
                  </a:ext>
                </a:extLst>
              </a:tr>
              <a:tr h="460908">
                <a:tc>
                  <a:txBody>
                    <a:bodyPr/>
                    <a:lstStyle/>
                    <a:p>
                      <a:r>
                        <a:rPr lang="de-DE" err="1"/>
                        <a:t>Faythe</a:t>
                      </a:r>
                    </a:p>
                  </a:txBody>
                  <a:tcPr/>
                </a:tc>
                <a:tc>
                  <a:txBody>
                    <a:bodyPr/>
                    <a:lstStyle/>
                    <a:p>
                      <a:r>
                        <a:rPr lang="de-DE"/>
                        <a:t>Liked</a:t>
                      </a:r>
                    </a:p>
                  </a:txBody>
                  <a:tcPr>
                    <a:solidFill>
                      <a:schemeClr val="accent3"/>
                    </a:solidFill>
                  </a:tcPr>
                </a:tc>
                <a:tc>
                  <a:txBody>
                    <a:bodyPr/>
                    <a:lstStyle/>
                    <a:p>
                      <a:endParaRPr lang="de-DE"/>
                    </a:p>
                  </a:txBody>
                  <a:tcPr/>
                </a:tc>
                <a:tc>
                  <a:txBody>
                    <a:bodyPr/>
                    <a:lstStyle/>
                    <a:p>
                      <a:endParaRPr lang="de-DE"/>
                    </a:p>
                  </a:txBody>
                  <a:tcPr/>
                </a:tc>
                <a:tc>
                  <a:txBody>
                    <a:bodyPr/>
                    <a:lstStyle/>
                    <a:p>
                      <a:r>
                        <a:rPr lang="de-DE"/>
                        <a:t>Liked</a:t>
                      </a:r>
                    </a:p>
                  </a:txBody>
                  <a:tcPr>
                    <a:solidFill>
                      <a:schemeClr val="accent3"/>
                    </a:solidFill>
                  </a:tcPr>
                </a:tc>
                <a:tc>
                  <a:txBody>
                    <a:bodyPr/>
                    <a:lstStyle/>
                    <a:p>
                      <a:r>
                        <a:rPr lang="de-DE"/>
                        <a:t>Liked</a:t>
                      </a:r>
                    </a:p>
                  </a:txBody>
                  <a:tcPr>
                    <a:solidFill>
                      <a:schemeClr val="accent3"/>
                    </a:solidFill>
                  </a:tcPr>
                </a:tc>
                <a:tc>
                  <a:txBody>
                    <a:bodyPr/>
                    <a:lstStyle/>
                    <a:p>
                      <a:pPr lvl="0">
                        <a:buNone/>
                      </a:pPr>
                      <a:endParaRPr lang="de-DE"/>
                    </a:p>
                  </a:txBody>
                  <a:tcPr/>
                </a:tc>
                <a:extLst>
                  <a:ext uri="{0D108BD9-81ED-4DB2-BD59-A6C34878D82A}">
                    <a16:rowId xmlns:a16="http://schemas.microsoft.com/office/drawing/2014/main" val="2770528601"/>
                  </a:ext>
                </a:extLst>
              </a:tr>
            </a:tbl>
          </a:graphicData>
        </a:graphic>
      </p:graphicFrame>
    </p:spTree>
    <p:extLst>
      <p:ext uri="{BB962C8B-B14F-4D97-AF65-F5344CB8AC3E}">
        <p14:creationId xmlns:p14="http://schemas.microsoft.com/office/powerpoint/2010/main" val="12645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DF8F61-C501-3089-AF00-8BFE6BB739AB}"/>
              </a:ext>
            </a:extLst>
          </p:cNvPr>
          <p:cNvSpPr>
            <a:spLocks noGrp="1"/>
          </p:cNvSpPr>
          <p:nvPr>
            <p:ph type="title"/>
          </p:nvPr>
        </p:nvSpPr>
        <p:spPr/>
        <p:txBody>
          <a:bodyPr/>
          <a:lstStyle/>
          <a:p>
            <a:r>
              <a:rPr lang="de-DE">
                <a:ea typeface="Calibri"/>
                <a:cs typeface="Calibri"/>
              </a:rPr>
              <a:t>Überblick</a:t>
            </a:r>
            <a:endParaRPr lang="de-DE"/>
          </a:p>
        </p:txBody>
      </p:sp>
      <p:sp>
        <p:nvSpPr>
          <p:cNvPr id="3" name="Textplatzhalter 2">
            <a:extLst>
              <a:ext uri="{FF2B5EF4-FFF2-40B4-BE49-F238E27FC236}">
                <a16:creationId xmlns:a16="http://schemas.microsoft.com/office/drawing/2014/main" id="{7ABDE7CF-FB28-4635-F88C-B1045E67276D}"/>
              </a:ext>
            </a:extLst>
          </p:cNvPr>
          <p:cNvSpPr>
            <a:spLocks noGrp="1"/>
          </p:cNvSpPr>
          <p:nvPr>
            <p:ph type="body" idx="1"/>
          </p:nvPr>
        </p:nvSpPr>
        <p:spPr/>
        <p:txBody>
          <a:bodyPr/>
          <a:lstStyle/>
          <a:p>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endParaRPr lang="de-DE" err="1"/>
          </a:p>
        </p:txBody>
      </p:sp>
      <p:sp>
        <p:nvSpPr>
          <p:cNvPr id="4" name="Inhaltsplatzhalter 3">
            <a:extLst>
              <a:ext uri="{FF2B5EF4-FFF2-40B4-BE49-F238E27FC236}">
                <a16:creationId xmlns:a16="http://schemas.microsoft.com/office/drawing/2014/main" id="{7B8BEC51-D7AF-283F-BAFE-A90AEFE7DE68}"/>
              </a:ext>
            </a:extLst>
          </p:cNvPr>
          <p:cNvSpPr>
            <a:spLocks noGrp="1"/>
          </p:cNvSpPr>
          <p:nvPr>
            <p:ph sz="half" idx="2"/>
          </p:nvPr>
        </p:nvSpPr>
        <p:spPr/>
        <p:txBody>
          <a:bodyPr/>
          <a:lstStyle/>
          <a:p>
            <a:pPr marL="342265" indent="-342265"/>
            <a:r>
              <a:rPr lang="de-DE">
                <a:ea typeface="Calibri"/>
                <a:cs typeface="Calibri"/>
              </a:rPr>
              <a:t>Basiert auf der Ähnlichkeit zwischen bereits gesehenen und möglichen Inhalten</a:t>
            </a:r>
          </a:p>
          <a:p>
            <a:pPr marL="342265" indent="-342265"/>
            <a:r>
              <a:rPr lang="de-DE">
                <a:ea typeface="Calibri"/>
                <a:cs typeface="Calibri"/>
              </a:rPr>
              <a:t>Benötigt Attribute (aber keine Daten anderer Nutzerinnen)</a:t>
            </a:r>
          </a:p>
        </p:txBody>
      </p:sp>
      <p:sp>
        <p:nvSpPr>
          <p:cNvPr id="5" name="Textplatzhalter 4">
            <a:extLst>
              <a:ext uri="{FF2B5EF4-FFF2-40B4-BE49-F238E27FC236}">
                <a16:creationId xmlns:a16="http://schemas.microsoft.com/office/drawing/2014/main" id="{9540A8C9-0EBA-0AF8-7D72-89C9281E0A7F}"/>
              </a:ext>
            </a:extLst>
          </p:cNvPr>
          <p:cNvSpPr>
            <a:spLocks noGrp="1"/>
          </p:cNvSpPr>
          <p:nvPr>
            <p:ph type="body" sz="quarter" idx="3"/>
          </p:nvPr>
        </p:nvSpPr>
        <p:spPr/>
        <p:txBody>
          <a:bodyPr/>
          <a:lstStyle/>
          <a:p>
            <a:r>
              <a:rPr lang="de-DE">
                <a:ea typeface="Calibri"/>
                <a:cs typeface="Calibri"/>
              </a:rPr>
              <a:t>Collaborative </a:t>
            </a:r>
            <a:r>
              <a:rPr lang="de-DE" err="1">
                <a:ea typeface="Calibri"/>
                <a:cs typeface="Calibri"/>
              </a:rPr>
              <a:t>Filtering</a:t>
            </a:r>
            <a:endParaRPr lang="de-DE" err="1"/>
          </a:p>
        </p:txBody>
      </p:sp>
      <p:sp>
        <p:nvSpPr>
          <p:cNvPr id="6" name="Inhaltsplatzhalter 5">
            <a:extLst>
              <a:ext uri="{FF2B5EF4-FFF2-40B4-BE49-F238E27FC236}">
                <a16:creationId xmlns:a16="http://schemas.microsoft.com/office/drawing/2014/main" id="{152116A4-BD8B-E616-7472-1FA634DC54FF}"/>
              </a:ext>
            </a:extLst>
          </p:cNvPr>
          <p:cNvSpPr>
            <a:spLocks noGrp="1"/>
          </p:cNvSpPr>
          <p:nvPr>
            <p:ph sz="quarter" idx="4"/>
          </p:nvPr>
        </p:nvSpPr>
        <p:spPr/>
        <p:txBody>
          <a:bodyPr/>
          <a:lstStyle/>
          <a:p>
            <a:pPr marL="342265" indent="-342265"/>
            <a:r>
              <a:rPr lang="de-DE">
                <a:ea typeface="Calibri"/>
                <a:cs typeface="Calibri"/>
              </a:rPr>
              <a:t>Basiert auf der bisherigen Ähnlichkeit im Verhalten zwischen anderen Nutzerinnen und der Zielnutzerin</a:t>
            </a:r>
          </a:p>
          <a:p>
            <a:pPr marL="342265" indent="-342265"/>
            <a:r>
              <a:rPr lang="de-DE">
                <a:ea typeface="Calibri"/>
                <a:cs typeface="Calibri"/>
              </a:rPr>
              <a:t>Benötigt viele Interaktionen anderer Nutzerinnen mit vielen Materialien</a:t>
            </a:r>
          </a:p>
        </p:txBody>
      </p:sp>
      <p:sp>
        <p:nvSpPr>
          <p:cNvPr id="7" name="Datumsplatzhalter 6">
            <a:extLst>
              <a:ext uri="{FF2B5EF4-FFF2-40B4-BE49-F238E27FC236}">
                <a16:creationId xmlns:a16="http://schemas.microsoft.com/office/drawing/2014/main" id="{9313DC11-51FC-C897-8289-5D9DCB7B86FB}"/>
              </a:ext>
            </a:extLst>
          </p:cNvPr>
          <p:cNvSpPr>
            <a:spLocks noGrp="1"/>
          </p:cNvSpPr>
          <p:nvPr>
            <p:ph type="dt" sz="half" idx="10"/>
          </p:nvPr>
        </p:nvSpPr>
        <p:spPr/>
        <p:txBody>
          <a:bodyPr/>
          <a:lstStyle/>
          <a:p>
            <a:r>
              <a:rPr lang="de-DE"/>
              <a:t>03.04.2025</a:t>
            </a:r>
          </a:p>
        </p:txBody>
      </p:sp>
      <p:sp>
        <p:nvSpPr>
          <p:cNvPr id="8" name="Fußzeilenplatzhalter 7">
            <a:extLst>
              <a:ext uri="{FF2B5EF4-FFF2-40B4-BE49-F238E27FC236}">
                <a16:creationId xmlns:a16="http://schemas.microsoft.com/office/drawing/2014/main" id="{497E5289-9DF2-D87B-A4EE-8B0886377354}"/>
              </a:ext>
            </a:extLst>
          </p:cNvPr>
          <p:cNvSpPr>
            <a:spLocks noGrp="1"/>
          </p:cNvSpPr>
          <p:nvPr>
            <p:ph type="ftr" sz="quarter" idx="11"/>
          </p:nvPr>
        </p:nvSpPr>
        <p:spPr/>
        <p:txBody>
          <a:bodyPr/>
          <a:lstStyle/>
          <a:p>
            <a:r>
              <a:rPr lang="de-DE"/>
              <a:t>Girls'Day</a:t>
            </a:r>
          </a:p>
        </p:txBody>
      </p:sp>
      <p:sp>
        <p:nvSpPr>
          <p:cNvPr id="9" name="Foliennummernplatzhalter 8">
            <a:extLst>
              <a:ext uri="{FF2B5EF4-FFF2-40B4-BE49-F238E27FC236}">
                <a16:creationId xmlns:a16="http://schemas.microsoft.com/office/drawing/2014/main" id="{4C8E3770-43B8-2205-E210-DD580719AFDF}"/>
              </a:ext>
            </a:extLst>
          </p:cNvPr>
          <p:cNvSpPr>
            <a:spLocks noGrp="1"/>
          </p:cNvSpPr>
          <p:nvPr>
            <p:ph type="sldNum" sz="quarter" idx="12"/>
          </p:nvPr>
        </p:nvSpPr>
        <p:spPr/>
        <p:txBody>
          <a:bodyPr/>
          <a:lstStyle/>
          <a:p>
            <a:fld id="{FC0CC166-4E39-43B8-AB91-BDD1C4C9E224}" type="slidenum">
              <a:rPr lang="de-DE" smtClean="0"/>
              <a:t>21</a:t>
            </a:fld>
            <a:endParaRPr lang="de-DE"/>
          </a:p>
        </p:txBody>
      </p:sp>
      <p:sp>
        <p:nvSpPr>
          <p:cNvPr id="11" name="Inhaltsplatzhalter 5">
            <a:extLst>
              <a:ext uri="{FF2B5EF4-FFF2-40B4-BE49-F238E27FC236}">
                <a16:creationId xmlns:a16="http://schemas.microsoft.com/office/drawing/2014/main" id="{F3787BB9-BD67-F0B7-3193-24CC747AFEEF}"/>
              </a:ext>
            </a:extLst>
          </p:cNvPr>
          <p:cNvSpPr txBox="1">
            <a:spLocks/>
          </p:cNvSpPr>
          <p:nvPr/>
        </p:nvSpPr>
        <p:spPr>
          <a:xfrm>
            <a:off x="3294151" y="5664086"/>
            <a:ext cx="5604796" cy="802819"/>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de-DE" b="1">
                <a:ea typeface="Calibri"/>
                <a:cs typeface="Calibri"/>
              </a:rPr>
              <a:t>Wird mit der Zeit akkurater</a:t>
            </a:r>
          </a:p>
        </p:txBody>
      </p:sp>
    </p:spTree>
    <p:extLst>
      <p:ext uri="{BB962C8B-B14F-4D97-AF65-F5344CB8AC3E}">
        <p14:creationId xmlns:p14="http://schemas.microsoft.com/office/powerpoint/2010/main" val="2938110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5E587E-C33B-39D7-4ED3-DFF06E2070E3}"/>
              </a:ext>
            </a:extLst>
          </p:cNvPr>
          <p:cNvSpPr>
            <a:spLocks noGrp="1"/>
          </p:cNvSpPr>
          <p:nvPr>
            <p:ph type="title"/>
          </p:nvPr>
        </p:nvSpPr>
        <p:spPr/>
        <p:txBody>
          <a:bodyPr/>
          <a:lstStyle/>
          <a:p>
            <a:r>
              <a:rPr lang="de-DE">
                <a:ea typeface="Calibri"/>
                <a:cs typeface="Calibri"/>
              </a:rPr>
              <a:t>Trends und Hashtags</a:t>
            </a:r>
            <a:endParaRPr lang="de-DE"/>
          </a:p>
        </p:txBody>
      </p:sp>
      <p:sp>
        <p:nvSpPr>
          <p:cNvPr id="3" name="Inhaltsplatzhalter 2">
            <a:extLst>
              <a:ext uri="{FF2B5EF4-FFF2-40B4-BE49-F238E27FC236}">
                <a16:creationId xmlns:a16="http://schemas.microsoft.com/office/drawing/2014/main" id="{3D963525-449C-01E4-C373-B94A36E03E65}"/>
              </a:ext>
            </a:extLst>
          </p:cNvPr>
          <p:cNvSpPr>
            <a:spLocks noGrp="1"/>
          </p:cNvSpPr>
          <p:nvPr>
            <p:ph idx="1"/>
          </p:nvPr>
        </p:nvSpPr>
        <p:spPr/>
        <p:txBody>
          <a:bodyPr/>
          <a:lstStyle/>
          <a:p>
            <a:pPr marL="342265" indent="-342265"/>
            <a:r>
              <a:rPr lang="de-DE">
                <a:ea typeface="Calibri"/>
                <a:cs typeface="Calibri"/>
              </a:rPr>
              <a:t>Trendige Sachen werden unabhängig davon oft angezeigt.</a:t>
            </a:r>
          </a:p>
          <a:p>
            <a:pPr marL="342265" indent="-342265"/>
            <a:r>
              <a:rPr lang="de-DE">
                <a:ea typeface="Calibri"/>
                <a:cs typeface="Calibri"/>
              </a:rPr>
              <a:t>Wenn innerhalb von kurzer Zeit bestimmte Hashtags besonders häufig verwendet werden (#EM2024), werden Inhalte mit solchen Hashtags angezeigt, auch wenn das Interesse an den Attributen (z.B. Fußball) sonst nicht so hoch ist.</a:t>
            </a:r>
            <a:endParaRPr lang="de-DE"/>
          </a:p>
          <a:p>
            <a:pPr marL="342265" indent="-342265"/>
            <a:r>
              <a:rPr lang="de-DE">
                <a:ea typeface="Calibri"/>
                <a:cs typeface="Calibri"/>
              </a:rPr>
              <a:t>Die Idee ist, dass es sich dabei um ein aktuelles Ereignis von Interesse handelt.</a:t>
            </a:r>
          </a:p>
        </p:txBody>
      </p:sp>
      <p:sp>
        <p:nvSpPr>
          <p:cNvPr id="4" name="Datumsplatzhalter 3">
            <a:extLst>
              <a:ext uri="{FF2B5EF4-FFF2-40B4-BE49-F238E27FC236}">
                <a16:creationId xmlns:a16="http://schemas.microsoft.com/office/drawing/2014/main" id="{64F9E806-03A0-FB16-2986-5230535D37A8}"/>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9674681E-108D-3BCA-EB65-E31A8E9CCD45}"/>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2D9BBF1F-FF23-E3E6-B501-67B200F29467}"/>
              </a:ext>
            </a:extLst>
          </p:cNvPr>
          <p:cNvSpPr>
            <a:spLocks noGrp="1"/>
          </p:cNvSpPr>
          <p:nvPr>
            <p:ph type="sldNum" sz="quarter" idx="12"/>
          </p:nvPr>
        </p:nvSpPr>
        <p:spPr/>
        <p:txBody>
          <a:bodyPr/>
          <a:lstStyle/>
          <a:p>
            <a:fld id="{FC0CC166-4E39-43B8-AB91-BDD1C4C9E224}" type="slidenum">
              <a:rPr lang="de-DE" smtClean="0"/>
              <a:t>22</a:t>
            </a:fld>
            <a:endParaRPr lang="de-DE"/>
          </a:p>
        </p:txBody>
      </p:sp>
    </p:spTree>
    <p:extLst>
      <p:ext uri="{BB962C8B-B14F-4D97-AF65-F5344CB8AC3E}">
        <p14:creationId xmlns:p14="http://schemas.microsoft.com/office/powerpoint/2010/main" val="138588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440B-09B5-D4C4-669A-FAFACFB4DBE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3A7199A-7377-4B5C-7C58-B17E936D6882}"/>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80BB1234-59C8-68DB-BFF9-D5D0F311339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062CA07B-2A43-5956-8C53-B3147D286C5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C635AF66-3881-9C1B-5D1B-91A219A9A475}"/>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5D478FA3-8133-02E0-6FE9-2AF049904164}"/>
              </a:ext>
            </a:extLst>
          </p:cNvPr>
          <p:cNvSpPr>
            <a:spLocks noGrp="1"/>
          </p:cNvSpPr>
          <p:nvPr>
            <p:ph type="sldNum" sz="quarter" idx="12"/>
          </p:nvPr>
        </p:nvSpPr>
        <p:spPr/>
        <p:txBody>
          <a:bodyPr/>
          <a:lstStyle/>
          <a:p>
            <a:fld id="{FC0CC166-4E39-43B8-AB91-BDD1C4C9E224}" type="slidenum">
              <a:rPr lang="de-DE" smtClean="0"/>
              <a:t>23</a:t>
            </a:fld>
            <a:endParaRPr lang="de-DE"/>
          </a:p>
        </p:txBody>
      </p:sp>
      <p:sp>
        <p:nvSpPr>
          <p:cNvPr id="10" name="Inhaltsplatzhalter 2">
            <a:extLst>
              <a:ext uri="{FF2B5EF4-FFF2-40B4-BE49-F238E27FC236}">
                <a16:creationId xmlns:a16="http://schemas.microsoft.com/office/drawing/2014/main" id="{9A87CDEE-456E-7866-F2E3-CE188981BD75}"/>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solidFill>
                  <a:srgbClr val="A7D7FF"/>
                </a:solidFill>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407692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17C20-C3EB-0AF1-9296-1AD0C7FBEE98}"/>
              </a:ext>
            </a:extLst>
          </p:cNvPr>
          <p:cNvSpPr>
            <a:spLocks noGrp="1"/>
          </p:cNvSpPr>
          <p:nvPr>
            <p:ph type="title"/>
          </p:nvPr>
        </p:nvSpPr>
        <p:spPr>
          <a:xfrm>
            <a:off x="1378800" y="612001"/>
            <a:ext cx="6457681" cy="1248289"/>
          </a:xfrm>
        </p:spPr>
        <p:txBody>
          <a:bodyPr anchor="t">
            <a:normAutofit/>
          </a:bodyPr>
          <a:lstStyle/>
          <a:p>
            <a:r>
              <a:rPr lang="de-DE"/>
              <a:t>Pause</a:t>
            </a:r>
          </a:p>
        </p:txBody>
      </p:sp>
      <p:sp>
        <p:nvSpPr>
          <p:cNvPr id="12" name="Content Placeholder 2">
            <a:extLst>
              <a:ext uri="{FF2B5EF4-FFF2-40B4-BE49-F238E27FC236}">
                <a16:creationId xmlns:a16="http://schemas.microsoft.com/office/drawing/2014/main" id="{15AB495B-B218-53B1-50C3-367AE756899B}"/>
              </a:ext>
            </a:extLst>
          </p:cNvPr>
          <p:cNvSpPr>
            <a:spLocks noGrp="1"/>
          </p:cNvSpPr>
          <p:nvPr>
            <p:ph sz="half" idx="1"/>
          </p:nvPr>
        </p:nvSpPr>
        <p:spPr>
          <a:xfrm>
            <a:off x="1378800" y="2178000"/>
            <a:ext cx="4482000" cy="3690000"/>
          </a:xfrm>
        </p:spPr>
        <p:txBody>
          <a:bodyPr/>
          <a:lstStyle/>
          <a:p>
            <a:pPr marL="342265" indent="-342265"/>
            <a:r>
              <a:rPr lang="en-US" dirty="0">
                <a:ea typeface="Calibri"/>
                <a:cs typeface="Calibri"/>
              </a:rPr>
              <a:t>Wir </a:t>
            </a:r>
            <a:r>
              <a:rPr lang="en-US" dirty="0" err="1">
                <a:ea typeface="Calibri"/>
                <a:cs typeface="Calibri"/>
              </a:rPr>
              <a:t>machen</a:t>
            </a:r>
            <a:r>
              <a:rPr lang="en-US" dirty="0">
                <a:ea typeface="Calibri"/>
                <a:cs typeface="Calibri"/>
              </a:rPr>
              <a:t> um 15:05 </a:t>
            </a:r>
            <a:r>
              <a:rPr lang="en-US" dirty="0" err="1">
                <a:ea typeface="Calibri"/>
                <a:cs typeface="Calibri"/>
              </a:rPr>
              <a:t>Uhrweiter</a:t>
            </a:r>
            <a:r>
              <a:rPr lang="en-US" dirty="0">
                <a:ea typeface="Calibri"/>
                <a:cs typeface="Calibri"/>
              </a:rPr>
              <a:t>.</a:t>
            </a:r>
          </a:p>
        </p:txBody>
      </p:sp>
      <p:sp>
        <p:nvSpPr>
          <p:cNvPr id="4" name="Datumsplatzhalter 3">
            <a:extLst>
              <a:ext uri="{FF2B5EF4-FFF2-40B4-BE49-F238E27FC236}">
                <a16:creationId xmlns:a16="http://schemas.microsoft.com/office/drawing/2014/main" id="{3D11E75A-9048-DE25-72E2-D332408DF197}"/>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B9159EAE-4999-37EF-29F5-E106D30FD4C4}"/>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D65C4780-FBA3-37C3-F454-FB744DA09102}"/>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24</a:t>
            </a:fld>
            <a:endParaRPr lang="de-DE"/>
          </a:p>
        </p:txBody>
      </p:sp>
      <p:pic>
        <p:nvPicPr>
          <p:cNvPr id="7" name="Inhaltsplatzhalter 6" descr="Teepause Teodor die Katze">
            <a:extLst>
              <a:ext uri="{FF2B5EF4-FFF2-40B4-BE49-F238E27FC236}">
                <a16:creationId xmlns:a16="http://schemas.microsoft.com/office/drawing/2014/main" id="{6AAB0B81-73F9-B702-6FAE-4943C42A4859}"/>
              </a:ext>
            </a:extLst>
          </p:cNvPr>
          <p:cNvPicPr>
            <a:picLocks noGrp="1" noChangeAspect="1"/>
          </p:cNvPicPr>
          <p:nvPr>
            <p:ph type="pic" idx="13"/>
          </p:nvPr>
        </p:nvPicPr>
        <p:blipFill>
          <a:blip r:embed="rId2"/>
          <a:stretch/>
        </p:blipFill>
        <p:spPr>
          <a:xfrm>
            <a:off x="6728400" y="2178000"/>
            <a:ext cx="3690000" cy="3690000"/>
          </a:xfrm>
          <a:noFill/>
        </p:spPr>
      </p:pic>
    </p:spTree>
    <p:extLst>
      <p:ext uri="{BB962C8B-B14F-4D97-AF65-F5344CB8AC3E}">
        <p14:creationId xmlns:p14="http://schemas.microsoft.com/office/powerpoint/2010/main" val="46042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252C9-7B26-4543-B36E-6A65DF3F29ED}"/>
              </a:ext>
            </a:extLst>
          </p:cNvPr>
          <p:cNvSpPr>
            <a:spLocks noGrp="1"/>
          </p:cNvSpPr>
          <p:nvPr>
            <p:ph type="title"/>
          </p:nvPr>
        </p:nvSpPr>
        <p:spPr/>
        <p:txBody>
          <a:bodyPr/>
          <a:lstStyle/>
          <a:p>
            <a:r>
              <a:rPr lang="en-US"/>
              <a:t>Bevor es </a:t>
            </a:r>
            <a:r>
              <a:rPr lang="en-US" err="1"/>
              <a:t>weitergeht</a:t>
            </a:r>
            <a:r>
              <a:rPr lang="en-US"/>
              <a:t>: </a:t>
            </a:r>
            <a:r>
              <a:rPr lang="de-DE">
                <a:ea typeface="Calibri"/>
                <a:cs typeface="Calibri"/>
              </a:rPr>
              <a:t>öffnet die Website und klickt euch auch hier nochmal durch</a:t>
            </a:r>
            <a:endParaRPr lang="de-DE"/>
          </a:p>
        </p:txBody>
      </p:sp>
      <p:sp>
        <p:nvSpPr>
          <p:cNvPr id="3" name="Inhaltsplatzhalter 2">
            <a:extLst>
              <a:ext uri="{FF2B5EF4-FFF2-40B4-BE49-F238E27FC236}">
                <a16:creationId xmlns:a16="http://schemas.microsoft.com/office/drawing/2014/main" id="{5151AB8B-90D3-3159-9517-92CC28A6A6E8}"/>
              </a:ext>
            </a:extLst>
          </p:cNvPr>
          <p:cNvSpPr>
            <a:spLocks noGrp="1"/>
          </p:cNvSpPr>
          <p:nvPr>
            <p:ph idx="1"/>
          </p:nvPr>
        </p:nvSpPr>
        <p:spPr/>
        <p:txBody>
          <a:bodyPr/>
          <a:lstStyle/>
          <a:p>
            <a:endParaRPr lang="en-US" dirty="0"/>
          </a:p>
          <a:p>
            <a:endParaRPr lang="de-DE" dirty="0"/>
          </a:p>
          <a:p>
            <a:endParaRPr lang="de-DE" dirty="0"/>
          </a:p>
          <a:p>
            <a:endParaRPr lang="de-DE" dirty="0"/>
          </a:p>
          <a:p>
            <a:endParaRPr lang="de-DE" dirty="0"/>
          </a:p>
          <a:p>
            <a:endParaRPr lang="de-DE" dirty="0"/>
          </a:p>
          <a:p>
            <a:endParaRPr lang="de-DE" dirty="0"/>
          </a:p>
          <a:p>
            <a:pPr marL="0" indent="0">
              <a:buNone/>
            </a:pPr>
            <a:endParaRPr lang="de-DE" dirty="0"/>
          </a:p>
          <a:p>
            <a:pPr marL="0" indent="0">
              <a:buNone/>
            </a:pPr>
            <a:r>
              <a:rPr lang="de-DE" dirty="0"/>
              <a:t>https://huggingface.co/spaces/lski-girls-day/tiktok_recommender2</a:t>
            </a:r>
          </a:p>
          <a:p>
            <a:endParaRPr lang="de-DE" dirty="0"/>
          </a:p>
        </p:txBody>
      </p:sp>
      <p:sp>
        <p:nvSpPr>
          <p:cNvPr id="4" name="Datumsplatzhalter 3">
            <a:extLst>
              <a:ext uri="{FF2B5EF4-FFF2-40B4-BE49-F238E27FC236}">
                <a16:creationId xmlns:a16="http://schemas.microsoft.com/office/drawing/2014/main" id="{A416CF3C-DA3F-AD9E-A9DF-042529DE771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DE0E0B63-B8C4-8A46-E2A8-80F58B04BEA2}"/>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60BA8828-4AE7-3AF4-867E-E239B19B6406}"/>
              </a:ext>
            </a:extLst>
          </p:cNvPr>
          <p:cNvSpPr>
            <a:spLocks noGrp="1"/>
          </p:cNvSpPr>
          <p:nvPr>
            <p:ph type="sldNum" sz="quarter" idx="12"/>
          </p:nvPr>
        </p:nvSpPr>
        <p:spPr/>
        <p:txBody>
          <a:bodyPr/>
          <a:lstStyle/>
          <a:p>
            <a:fld id="{FC0CC166-4E39-43B8-AB91-BDD1C4C9E224}" type="slidenum">
              <a:rPr lang="de-DE" smtClean="0"/>
              <a:t>25</a:t>
            </a:fld>
            <a:endParaRPr lang="de-DE"/>
          </a:p>
        </p:txBody>
      </p:sp>
      <p:pic>
        <p:nvPicPr>
          <p:cNvPr id="9" name="Grafik 8" descr="Ein Bild, das Muster, Grafiken, Pixel, Design enthält.&#10;&#10;KI-generierte Inhalte können fehlerhaft sein.">
            <a:extLst>
              <a:ext uri="{FF2B5EF4-FFF2-40B4-BE49-F238E27FC236}">
                <a16:creationId xmlns:a16="http://schemas.microsoft.com/office/drawing/2014/main" id="{BCCF94BA-83C7-EA8D-CE70-F4C9D6419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218" y="1597400"/>
            <a:ext cx="4007710" cy="4007710"/>
          </a:xfrm>
          <a:prstGeom prst="rect">
            <a:avLst/>
          </a:prstGeom>
        </p:spPr>
      </p:pic>
    </p:spTree>
    <p:extLst>
      <p:ext uri="{BB962C8B-B14F-4D97-AF65-F5344CB8AC3E}">
        <p14:creationId xmlns:p14="http://schemas.microsoft.com/office/powerpoint/2010/main" val="2651705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F79A1-F2BC-0F12-9052-069E6AB4000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53D932-AEB8-1150-F86C-9FD5D82E82BA}"/>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7BF5F93D-6E5F-6559-73E8-3D8499832C9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3B005312-A4A1-7C58-74DA-06B2B8875FF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0A43603F-AA00-0D4F-28DE-ADD45E54E1D7}"/>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35EA7FE8-421D-407E-18ED-D75DC8C8901A}"/>
              </a:ext>
            </a:extLst>
          </p:cNvPr>
          <p:cNvSpPr>
            <a:spLocks noGrp="1"/>
          </p:cNvSpPr>
          <p:nvPr>
            <p:ph type="sldNum" sz="quarter" idx="12"/>
          </p:nvPr>
        </p:nvSpPr>
        <p:spPr/>
        <p:txBody>
          <a:bodyPr/>
          <a:lstStyle/>
          <a:p>
            <a:fld id="{FC0CC166-4E39-43B8-AB91-BDD1C4C9E224}" type="slidenum">
              <a:rPr lang="de-DE" smtClean="0"/>
              <a:t>26</a:t>
            </a:fld>
            <a:endParaRPr lang="de-DE"/>
          </a:p>
        </p:txBody>
      </p:sp>
      <p:sp>
        <p:nvSpPr>
          <p:cNvPr id="10" name="Inhaltsplatzhalter 2">
            <a:extLst>
              <a:ext uri="{FF2B5EF4-FFF2-40B4-BE49-F238E27FC236}">
                <a16:creationId xmlns:a16="http://schemas.microsoft.com/office/drawing/2014/main" id="{04099FB9-7211-5934-101B-0F459FED01DA}"/>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solidFill>
                  <a:srgbClr val="A7D7FF"/>
                </a:solidFill>
                <a:ea typeface="Calibri"/>
                <a:cs typeface="Calibri"/>
              </a:rPr>
              <a:t>Unbeabsichtigte Folgen</a:t>
            </a:r>
            <a:endParaRPr lang="en-US">
              <a:solidFill>
                <a:srgbClr val="A7D7FF"/>
              </a:solidFill>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153049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2804A-65C6-655C-204D-BE16D697E2D1}"/>
              </a:ext>
            </a:extLst>
          </p:cNvPr>
          <p:cNvSpPr>
            <a:spLocks noGrp="1"/>
          </p:cNvSpPr>
          <p:nvPr>
            <p:ph type="title"/>
          </p:nvPr>
        </p:nvSpPr>
        <p:spPr/>
        <p:txBody>
          <a:bodyPr/>
          <a:lstStyle/>
          <a:p>
            <a:r>
              <a:rPr lang="en-US" err="1"/>
              <a:t>Unbeabsichtigte</a:t>
            </a:r>
            <a:r>
              <a:rPr lang="en-US"/>
              <a:t> </a:t>
            </a:r>
            <a:r>
              <a:rPr lang="en-US" err="1"/>
              <a:t>Folgen</a:t>
            </a:r>
            <a:r>
              <a:rPr lang="en-US"/>
              <a:t>:</a:t>
            </a:r>
            <a:br>
              <a:rPr lang="en-US"/>
            </a:br>
            <a:endParaRPr lang="de-DE"/>
          </a:p>
        </p:txBody>
      </p:sp>
      <p:sp>
        <p:nvSpPr>
          <p:cNvPr id="4" name="Datumsplatzhalter 3">
            <a:extLst>
              <a:ext uri="{FF2B5EF4-FFF2-40B4-BE49-F238E27FC236}">
                <a16:creationId xmlns:a16="http://schemas.microsoft.com/office/drawing/2014/main" id="{6D28644C-01E9-5CDF-C449-9D626F95A4C0}"/>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C081A880-AD50-9FA4-83F7-BF3D5C14B5FB}"/>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3C8EE566-696C-8252-9E2C-C275C456D576}"/>
              </a:ext>
            </a:extLst>
          </p:cNvPr>
          <p:cNvSpPr>
            <a:spLocks noGrp="1"/>
          </p:cNvSpPr>
          <p:nvPr>
            <p:ph type="sldNum" sz="quarter" idx="12"/>
          </p:nvPr>
        </p:nvSpPr>
        <p:spPr/>
        <p:txBody>
          <a:bodyPr/>
          <a:lstStyle/>
          <a:p>
            <a:fld id="{FC0CC166-4E39-43B8-AB91-BDD1C4C9E224}" type="slidenum">
              <a:rPr lang="de-DE" smtClean="0"/>
              <a:t>27</a:t>
            </a:fld>
            <a:endParaRPr lang="de-DE"/>
          </a:p>
        </p:txBody>
      </p:sp>
      <p:sp>
        <p:nvSpPr>
          <p:cNvPr id="8" name="Sprechblase: rechteckig 7">
            <a:extLst>
              <a:ext uri="{FF2B5EF4-FFF2-40B4-BE49-F238E27FC236}">
                <a16:creationId xmlns:a16="http://schemas.microsoft.com/office/drawing/2014/main" id="{C0723AC1-C38C-90E8-1466-214EF5F5E532}"/>
              </a:ext>
            </a:extLst>
          </p:cNvPr>
          <p:cNvSpPr/>
          <p:nvPr/>
        </p:nvSpPr>
        <p:spPr>
          <a:xfrm>
            <a:off x="4357992" y="2178000"/>
            <a:ext cx="4922196" cy="2055779"/>
          </a:xfrm>
          <a:prstGeom prst="wedgeRectCallout">
            <a:avLst>
              <a:gd name="adj1" fmla="val -63784"/>
              <a:gd name="adj2" fmla="val 76380"/>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t>Was </a:t>
            </a:r>
            <a:r>
              <a:rPr lang="en-US" sz="3200" b="1" err="1"/>
              <a:t>fällt</a:t>
            </a:r>
            <a:r>
              <a:rPr lang="en-US" sz="3200" b="1"/>
              <a:t> </a:t>
            </a:r>
            <a:r>
              <a:rPr lang="en-US" sz="3200" b="1" err="1"/>
              <a:t>euch</a:t>
            </a:r>
            <a:r>
              <a:rPr lang="en-US" sz="3200" b="1"/>
              <a:t> auf?</a:t>
            </a:r>
            <a:endParaRPr lang="de-DE" sz="3200" b="1">
              <a:ea typeface="Calibri"/>
              <a:cs typeface="Calibri"/>
            </a:endParaRPr>
          </a:p>
        </p:txBody>
      </p:sp>
    </p:spTree>
    <p:extLst>
      <p:ext uri="{BB962C8B-B14F-4D97-AF65-F5344CB8AC3E}">
        <p14:creationId xmlns:p14="http://schemas.microsoft.com/office/powerpoint/2010/main" val="363274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BF7C84-16FE-D85D-AEE0-DA4B65F309C3}"/>
              </a:ext>
            </a:extLst>
          </p:cNvPr>
          <p:cNvSpPr>
            <a:spLocks noGrp="1"/>
          </p:cNvSpPr>
          <p:nvPr>
            <p:ph type="title"/>
          </p:nvPr>
        </p:nvSpPr>
        <p:spPr>
          <a:xfrm>
            <a:off x="1378800" y="612001"/>
            <a:ext cx="6457681" cy="1248289"/>
          </a:xfrm>
        </p:spPr>
        <p:txBody>
          <a:bodyPr anchor="ctr">
            <a:normAutofit/>
          </a:bodyPr>
          <a:lstStyle/>
          <a:p>
            <a:r>
              <a:rPr lang="de-DE"/>
              <a:t>Unbeabsichtigte Folgen: Das Lernen falscher Dinge</a:t>
            </a:r>
          </a:p>
        </p:txBody>
      </p:sp>
      <p:sp>
        <p:nvSpPr>
          <p:cNvPr id="3" name="Inhaltsplatzhalter 2">
            <a:extLst>
              <a:ext uri="{FF2B5EF4-FFF2-40B4-BE49-F238E27FC236}">
                <a16:creationId xmlns:a16="http://schemas.microsoft.com/office/drawing/2014/main" id="{04C72B8F-609A-FEB7-FA9F-81A42F530219}"/>
              </a:ext>
            </a:extLst>
          </p:cNvPr>
          <p:cNvSpPr>
            <a:spLocks noGrp="1"/>
          </p:cNvSpPr>
          <p:nvPr>
            <p:ph idx="1"/>
          </p:nvPr>
        </p:nvSpPr>
        <p:spPr>
          <a:xfrm>
            <a:off x="6190050" y="2178000"/>
            <a:ext cx="4620750" cy="3690000"/>
          </a:xfrm>
        </p:spPr>
        <p:txBody>
          <a:bodyPr anchor="t">
            <a:normAutofit lnSpcReduction="10000"/>
          </a:bodyPr>
          <a:lstStyle/>
          <a:p>
            <a:pPr marL="342265" indent="-342265">
              <a:lnSpc>
                <a:spcPct val="90000"/>
              </a:lnSpc>
            </a:pPr>
            <a:r>
              <a:rPr lang="de-DE" sz="2200"/>
              <a:t>Die meisten Inhalte haben mehrere Attribute und können aus unterschiedlichen Gründen von verschiedenen Menschen gemocht werden.</a:t>
            </a:r>
          </a:p>
          <a:p>
            <a:pPr marL="342265" indent="-342265">
              <a:lnSpc>
                <a:spcPct val="90000"/>
              </a:lnSpc>
            </a:pPr>
            <a:r>
              <a:rPr lang="de-DE" sz="2200"/>
              <a:t>Beispiel: Du magst Sport und likest Bilder oder Videos, in denen Sport gemacht wird. Der Sport findet meistens draußen statt. Der Algorithmus lernt, dass du Natur oder die Farbe Grün magst. </a:t>
            </a:r>
            <a:endParaRPr lang="de-DE" sz="2200">
              <a:ea typeface="Calibri"/>
              <a:cs typeface="Calibri"/>
            </a:endParaRPr>
          </a:p>
          <a:p>
            <a:pPr marL="342265" indent="-342265">
              <a:lnSpc>
                <a:spcPct val="90000"/>
              </a:lnSpc>
            </a:pPr>
            <a:r>
              <a:rPr lang="de-DE" sz="2200" b="1">
                <a:ea typeface="Calibri"/>
                <a:cs typeface="Calibri"/>
              </a:rPr>
              <a:t>Was hat das für Folgen?</a:t>
            </a:r>
          </a:p>
        </p:txBody>
      </p:sp>
      <p:sp>
        <p:nvSpPr>
          <p:cNvPr id="4" name="Datumsplatzhalter 3">
            <a:extLst>
              <a:ext uri="{FF2B5EF4-FFF2-40B4-BE49-F238E27FC236}">
                <a16:creationId xmlns:a16="http://schemas.microsoft.com/office/drawing/2014/main" id="{83EF1BC6-5E9A-0E5E-D052-96A47DFEBA35}"/>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6015025C-23A9-71E8-792E-9FB1DDE5E4F8}"/>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0A0B35BF-424D-A4B6-265D-00831BCC8A9B}"/>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28</a:t>
            </a:fld>
            <a:endParaRPr lang="de-DE"/>
          </a:p>
        </p:txBody>
      </p:sp>
      <p:pic>
        <p:nvPicPr>
          <p:cNvPr id="10" name="Grafik 9" descr="Ein Bild, das draußen, Person, Baum, Straße enthält.&#10;&#10;KI-generierte Inhalte können fehlerhaft sein.">
            <a:extLst>
              <a:ext uri="{FF2B5EF4-FFF2-40B4-BE49-F238E27FC236}">
                <a16:creationId xmlns:a16="http://schemas.microsoft.com/office/drawing/2014/main" id="{3BB52994-40EC-D2F7-D54F-EFCDB19F9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799" y="2178000"/>
            <a:ext cx="4626325" cy="3158014"/>
          </a:xfrm>
          <a:prstGeom prst="rect">
            <a:avLst/>
          </a:prstGeom>
        </p:spPr>
      </p:pic>
    </p:spTree>
    <p:extLst>
      <p:ext uri="{BB962C8B-B14F-4D97-AF65-F5344CB8AC3E}">
        <p14:creationId xmlns:p14="http://schemas.microsoft.com/office/powerpoint/2010/main" val="229153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9E407-B665-B2F1-3DAC-1A011C8A1A35}"/>
              </a:ext>
            </a:extLst>
          </p:cNvPr>
          <p:cNvSpPr>
            <a:spLocks noGrp="1"/>
          </p:cNvSpPr>
          <p:nvPr>
            <p:ph type="title"/>
          </p:nvPr>
        </p:nvSpPr>
        <p:spPr/>
        <p:txBody>
          <a:bodyPr/>
          <a:lstStyle/>
          <a:p>
            <a:r>
              <a:rPr lang="de-DE">
                <a:ea typeface="Calibri"/>
                <a:cs typeface="Calibri"/>
              </a:rPr>
              <a:t>Unbeabsichtigte Folgen: Das Lernen falscher Dinge</a:t>
            </a:r>
            <a:endParaRPr lang="de-DE"/>
          </a:p>
        </p:txBody>
      </p:sp>
      <p:sp>
        <p:nvSpPr>
          <p:cNvPr id="3" name="Inhaltsplatzhalter 2">
            <a:extLst>
              <a:ext uri="{FF2B5EF4-FFF2-40B4-BE49-F238E27FC236}">
                <a16:creationId xmlns:a16="http://schemas.microsoft.com/office/drawing/2014/main" id="{55BD08D9-C7D6-FB8B-E0C8-E96C67D73EED}"/>
              </a:ext>
            </a:extLst>
          </p:cNvPr>
          <p:cNvSpPr>
            <a:spLocks noGrp="1"/>
          </p:cNvSpPr>
          <p:nvPr>
            <p:ph idx="1"/>
          </p:nvPr>
        </p:nvSpPr>
        <p:spPr/>
        <p:txBody>
          <a:bodyPr/>
          <a:lstStyle/>
          <a:p>
            <a:pPr marL="0" indent="0">
              <a:buNone/>
            </a:pPr>
            <a:r>
              <a:rPr lang="de-DE">
                <a:ea typeface="Calibri"/>
                <a:cs typeface="Calibri"/>
              </a:rPr>
              <a:t>Die Folgen können:</a:t>
            </a:r>
          </a:p>
          <a:p>
            <a:pPr marL="342265" indent="-342265"/>
            <a:r>
              <a:rPr lang="de-DE">
                <a:ea typeface="Calibri"/>
                <a:cs typeface="Calibri"/>
              </a:rPr>
              <a:t>ärgerlich, aber unproblematisch sein</a:t>
            </a:r>
          </a:p>
          <a:p>
            <a:pPr marL="742315" lvl="1" indent="-285115">
              <a:buFont typeface="Courier New" panose="020B0604020202020204" pitchFamily="34" charset="0"/>
              <a:buChar char="o"/>
            </a:pPr>
            <a:r>
              <a:rPr lang="de-DE">
                <a:ea typeface="Calibri"/>
                <a:cs typeface="Calibri"/>
              </a:rPr>
              <a:t>Relevanz</a:t>
            </a:r>
          </a:p>
          <a:p>
            <a:pPr marL="342265" indent="-342265"/>
            <a:r>
              <a:rPr lang="de-DE">
                <a:ea typeface="Calibri"/>
                <a:cs typeface="Calibri"/>
              </a:rPr>
              <a:t>oder durchaus problematisch sein </a:t>
            </a:r>
          </a:p>
          <a:p>
            <a:pPr marL="742315" lvl="1" indent="-285115">
              <a:buFont typeface="Courier New" panose="020B0604020202020204" pitchFamily="34" charset="0"/>
              <a:buChar char="o"/>
            </a:pPr>
            <a:r>
              <a:rPr lang="de-DE">
                <a:ea typeface="Calibri"/>
                <a:cs typeface="Calibri"/>
              </a:rPr>
              <a:t>Fragwürdige Dinge werden gelernt und vorgeschlagen</a:t>
            </a:r>
          </a:p>
        </p:txBody>
      </p:sp>
      <p:sp>
        <p:nvSpPr>
          <p:cNvPr id="4" name="Datumsplatzhalter 3">
            <a:extLst>
              <a:ext uri="{FF2B5EF4-FFF2-40B4-BE49-F238E27FC236}">
                <a16:creationId xmlns:a16="http://schemas.microsoft.com/office/drawing/2014/main" id="{A564B234-90C3-E732-5E1E-14DC4F7C7760}"/>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B029C5DA-CD18-AE51-E1AE-52E5CD5152DB}"/>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7C5D622E-2A1F-5669-3E9C-2DE1AC1FCB44}"/>
              </a:ext>
            </a:extLst>
          </p:cNvPr>
          <p:cNvSpPr>
            <a:spLocks noGrp="1"/>
          </p:cNvSpPr>
          <p:nvPr>
            <p:ph type="sldNum" sz="quarter" idx="12"/>
          </p:nvPr>
        </p:nvSpPr>
        <p:spPr/>
        <p:txBody>
          <a:bodyPr/>
          <a:lstStyle/>
          <a:p>
            <a:fld id="{FC0CC166-4E39-43B8-AB91-BDD1C4C9E224}" type="slidenum">
              <a:rPr lang="de-DE" smtClean="0"/>
              <a:t>29</a:t>
            </a:fld>
            <a:endParaRPr lang="de-DE"/>
          </a:p>
        </p:txBody>
      </p:sp>
    </p:spTree>
    <p:extLst>
      <p:ext uri="{BB962C8B-B14F-4D97-AF65-F5344CB8AC3E}">
        <p14:creationId xmlns:p14="http://schemas.microsoft.com/office/powerpoint/2010/main" val="286272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F83C6A-76F3-D553-692C-6C6E9DC81B48}"/>
              </a:ext>
            </a:extLst>
          </p:cNvPr>
          <p:cNvSpPr>
            <a:spLocks noGrp="1"/>
          </p:cNvSpPr>
          <p:nvPr>
            <p:ph type="title"/>
          </p:nvPr>
        </p:nvSpPr>
        <p:spPr>
          <a:xfrm>
            <a:off x="1378800" y="612001"/>
            <a:ext cx="6457681" cy="1248289"/>
          </a:xfrm>
        </p:spPr>
        <p:txBody>
          <a:bodyPr anchor="ctr">
            <a:normAutofit/>
          </a:bodyPr>
          <a:lstStyle/>
          <a:p>
            <a:r>
              <a:rPr lang="de-DE"/>
              <a:t>Vorstellungsrunde I: Wer sind wir?</a:t>
            </a:r>
          </a:p>
        </p:txBody>
      </p:sp>
      <p:sp>
        <p:nvSpPr>
          <p:cNvPr id="3" name="Inhaltsplatzhalter 2">
            <a:extLst>
              <a:ext uri="{FF2B5EF4-FFF2-40B4-BE49-F238E27FC236}">
                <a16:creationId xmlns:a16="http://schemas.microsoft.com/office/drawing/2014/main" id="{14683192-1D4B-4FE9-6C58-9B49DAEB752C}"/>
              </a:ext>
            </a:extLst>
          </p:cNvPr>
          <p:cNvSpPr>
            <a:spLocks noGrp="1"/>
          </p:cNvSpPr>
          <p:nvPr>
            <p:ph idx="1"/>
          </p:nvPr>
        </p:nvSpPr>
        <p:spPr>
          <a:xfrm>
            <a:off x="1378800" y="2178000"/>
            <a:ext cx="7393200" cy="3690000"/>
          </a:xfrm>
        </p:spPr>
        <p:txBody>
          <a:bodyPr anchor="t">
            <a:normAutofit/>
          </a:bodyPr>
          <a:lstStyle/>
          <a:p>
            <a:pPr marL="342265" indent="-342265"/>
            <a:r>
              <a:rPr lang="de-DE" b="1"/>
              <a:t>Namen:</a:t>
            </a:r>
            <a:r>
              <a:rPr lang="de-DE"/>
              <a:t> Julia, Ricarda und Lea</a:t>
            </a:r>
            <a:endParaRPr lang="de-DE">
              <a:ea typeface="Calibri"/>
              <a:cs typeface="Calibri"/>
            </a:endParaRPr>
          </a:p>
          <a:p>
            <a:pPr marL="342265" indent="-342265"/>
            <a:r>
              <a:rPr lang="de-DE" b="1"/>
              <a:t>Beruf:</a:t>
            </a:r>
            <a:r>
              <a:rPr lang="de-DE"/>
              <a:t> Wissenschaftliche Mitarbeiterinnen (wir arbeiten gerade am Doktortitel)</a:t>
            </a:r>
            <a:endParaRPr lang="de-DE">
              <a:ea typeface="Calibri"/>
              <a:cs typeface="Calibri"/>
            </a:endParaRPr>
          </a:p>
          <a:p>
            <a:pPr marL="342265" indent="-342265"/>
            <a:r>
              <a:rPr lang="de-DE" b="1"/>
              <a:t>Forschungsinteressen:</a:t>
            </a:r>
            <a:r>
              <a:rPr lang="de-DE"/>
              <a:t> Künstliche Intelligenz</a:t>
            </a:r>
            <a:endParaRPr lang="de-DE">
              <a:ea typeface="Calibri"/>
              <a:cs typeface="Calibri"/>
            </a:endParaRPr>
          </a:p>
          <a:p>
            <a:pPr marL="342265" indent="-342265"/>
            <a:r>
              <a:rPr lang="de-DE" b="1"/>
              <a:t>Arbeitsalltag:</a:t>
            </a:r>
            <a:r>
              <a:rPr lang="de-DE"/>
              <a:t> programmieren, lesen, schreiben, mit Kollegen zusammenarbeiten, Vorträge halten, manchmal reisen</a:t>
            </a:r>
            <a:endParaRPr lang="de-DE">
              <a:ea typeface="Calibri"/>
              <a:cs typeface="Calibri"/>
            </a:endParaRPr>
          </a:p>
          <a:p>
            <a:pPr marL="342265" indent="-342265"/>
            <a:r>
              <a:rPr lang="de-DE" b="1"/>
              <a:t>Das mögen wir besonders an unserem Job: </a:t>
            </a:r>
            <a:endParaRPr lang="de-DE">
              <a:ea typeface="Calibri"/>
              <a:cs typeface="Calibri"/>
            </a:endParaRPr>
          </a:p>
          <a:p>
            <a:pPr marL="342265" indent="-342265"/>
            <a:endParaRPr lang="de-DE"/>
          </a:p>
        </p:txBody>
      </p:sp>
      <p:sp>
        <p:nvSpPr>
          <p:cNvPr id="4" name="Datumsplatzhalter 3">
            <a:extLst>
              <a:ext uri="{FF2B5EF4-FFF2-40B4-BE49-F238E27FC236}">
                <a16:creationId xmlns:a16="http://schemas.microsoft.com/office/drawing/2014/main" id="{6E01526C-B1E0-4C12-C187-484E77F2A2AE}"/>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6" name="Foliennummernplatzhalter 5">
            <a:extLst>
              <a:ext uri="{FF2B5EF4-FFF2-40B4-BE49-F238E27FC236}">
                <a16:creationId xmlns:a16="http://schemas.microsoft.com/office/drawing/2014/main" id="{6A01A7AE-EFD7-6A5E-79AD-18510E9104D8}"/>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3</a:t>
            </a:fld>
            <a:endParaRPr lang="de-DE"/>
          </a:p>
        </p:txBody>
      </p:sp>
      <p:pic>
        <p:nvPicPr>
          <p:cNvPr id="7" name="Grafik 6" descr="Unknown.jpeg">
            <a:extLst>
              <a:ext uri="{FF2B5EF4-FFF2-40B4-BE49-F238E27FC236}">
                <a16:creationId xmlns:a16="http://schemas.microsoft.com/office/drawing/2014/main" id="{C3294696-D984-F814-4CAB-08026E6B2E40}"/>
              </a:ext>
            </a:extLst>
          </p:cNvPr>
          <p:cNvPicPr>
            <a:picLocks noChangeAspect="1"/>
          </p:cNvPicPr>
          <p:nvPr/>
        </p:nvPicPr>
        <p:blipFill>
          <a:blip r:embed="rId3"/>
          <a:srcRect l="30797" r="34141" b="3"/>
          <a:stretch/>
        </p:blipFill>
        <p:spPr>
          <a:xfrm>
            <a:off x="8962500" y="2178000"/>
            <a:ext cx="1848299" cy="3690000"/>
          </a:xfrm>
          <a:prstGeom prst="rect">
            <a:avLst/>
          </a:prstGeom>
          <a:noFill/>
        </p:spPr>
      </p:pic>
      <p:sp>
        <p:nvSpPr>
          <p:cNvPr id="8" name="Fußzeilenplatzhalter 4">
            <a:extLst>
              <a:ext uri="{FF2B5EF4-FFF2-40B4-BE49-F238E27FC236}">
                <a16:creationId xmlns:a16="http://schemas.microsoft.com/office/drawing/2014/main" id="{12A89DE7-8A89-709F-377F-C89B777C1659}"/>
              </a:ext>
            </a:extLst>
          </p:cNvPr>
          <p:cNvSpPr>
            <a:spLocks noGrp="1"/>
          </p:cNvSpPr>
          <p:nvPr>
            <p:ph type="ftr" sz="quarter" idx="3"/>
          </p:nvPr>
        </p:nvSpPr>
        <p:spPr>
          <a:xfrm>
            <a:off x="1378800" y="6062400"/>
            <a:ext cx="3861805" cy="180042"/>
          </a:xfrm>
        </p:spPr>
        <p:txBody>
          <a:bodyPr/>
          <a:lstStyle/>
          <a:p>
            <a:r>
              <a:rPr lang="de-DE"/>
              <a:t>Girls'Day</a:t>
            </a:r>
          </a:p>
        </p:txBody>
      </p:sp>
    </p:spTree>
    <p:extLst>
      <p:ext uri="{BB962C8B-B14F-4D97-AF65-F5344CB8AC3E}">
        <p14:creationId xmlns:p14="http://schemas.microsoft.com/office/powerpoint/2010/main" val="107666371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337C-43D8-8DCA-1DC6-FEA952EF6D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73DE4E-F6C6-58E0-BA51-F3EE3CBC4CDF}"/>
              </a:ext>
            </a:extLst>
          </p:cNvPr>
          <p:cNvSpPr>
            <a:spLocks noGrp="1"/>
          </p:cNvSpPr>
          <p:nvPr>
            <p:ph type="title"/>
          </p:nvPr>
        </p:nvSpPr>
        <p:spPr>
          <a:xfrm>
            <a:off x="1378800" y="612001"/>
            <a:ext cx="6457681" cy="1248289"/>
          </a:xfrm>
        </p:spPr>
        <p:txBody>
          <a:bodyPr anchor="ctr">
            <a:normAutofit/>
          </a:bodyPr>
          <a:lstStyle/>
          <a:p>
            <a:r>
              <a:rPr lang="de-DE"/>
              <a:t>Unbeabsichtigte Folgen: Das Lernen falscher Dinge</a:t>
            </a:r>
          </a:p>
        </p:txBody>
      </p:sp>
      <p:sp>
        <p:nvSpPr>
          <p:cNvPr id="3" name="Inhaltsplatzhalter 2">
            <a:extLst>
              <a:ext uri="{FF2B5EF4-FFF2-40B4-BE49-F238E27FC236}">
                <a16:creationId xmlns:a16="http://schemas.microsoft.com/office/drawing/2014/main" id="{82805CA2-7D14-1347-FF29-D36A4CC1CA12}"/>
              </a:ext>
            </a:extLst>
          </p:cNvPr>
          <p:cNvSpPr>
            <a:spLocks noGrp="1"/>
          </p:cNvSpPr>
          <p:nvPr>
            <p:ph idx="1"/>
          </p:nvPr>
        </p:nvSpPr>
        <p:spPr>
          <a:xfrm>
            <a:off x="1378800" y="2178000"/>
            <a:ext cx="6469050" cy="3690000"/>
          </a:xfrm>
        </p:spPr>
        <p:txBody>
          <a:bodyPr anchor="t">
            <a:normAutofit/>
          </a:bodyPr>
          <a:lstStyle/>
          <a:p>
            <a:pPr marL="342265" indent="-342265"/>
            <a:r>
              <a:rPr lang="de-DE"/>
              <a:t>Hinterfragt den Content </a:t>
            </a:r>
            <a:r>
              <a:rPr lang="de-DE" b="1"/>
              <a:t>immer kritisch!</a:t>
            </a:r>
            <a:endParaRPr lang="de-DE" b="1">
              <a:ea typeface="Calibri"/>
              <a:cs typeface="Calibri"/>
            </a:endParaRPr>
          </a:p>
          <a:p>
            <a:pPr marL="342265" indent="-342265"/>
            <a:r>
              <a:rPr lang="de-DE"/>
              <a:t>Denkt daran, dass allein schon die Inhalte nicht die wirkliche Welt darstellen:</a:t>
            </a:r>
            <a:endParaRPr lang="de-DE">
              <a:ea typeface="Calibri"/>
              <a:cs typeface="Calibri"/>
            </a:endParaRPr>
          </a:p>
          <a:p>
            <a:pPr marL="742315" lvl="1" indent="-285115">
              <a:buFont typeface="Courier New" panose="020B0604020202020204" pitchFamily="34" charset="0"/>
              <a:buChar char="o"/>
            </a:pPr>
            <a:r>
              <a:rPr lang="de-DE" sz="2400" b="1"/>
              <a:t>Wer lädt überhaupt Bilder und Videos hoch?</a:t>
            </a:r>
            <a:endParaRPr lang="de-DE" sz="2400" b="1">
              <a:ea typeface="Calibri"/>
              <a:cs typeface="Calibri"/>
            </a:endParaRPr>
          </a:p>
          <a:p>
            <a:pPr marL="742315" lvl="1" indent="-285115">
              <a:buFont typeface="Courier New" panose="020B0604020202020204" pitchFamily="34" charset="0"/>
              <a:buChar char="o"/>
            </a:pPr>
            <a:r>
              <a:rPr lang="de-DE" sz="2400" b="1"/>
              <a:t>Zeigen diese Inhalte das "wahre" Leben dieser Personen? Wann teilt man Inhalte?</a:t>
            </a:r>
            <a:endParaRPr lang="de-DE" sz="2400" b="1">
              <a:ea typeface="Calibri"/>
              <a:cs typeface="Calibri"/>
            </a:endParaRPr>
          </a:p>
        </p:txBody>
      </p:sp>
      <p:sp>
        <p:nvSpPr>
          <p:cNvPr id="4" name="Datumsplatzhalter 3">
            <a:extLst>
              <a:ext uri="{FF2B5EF4-FFF2-40B4-BE49-F238E27FC236}">
                <a16:creationId xmlns:a16="http://schemas.microsoft.com/office/drawing/2014/main" id="{9855C6C3-DA2E-CCC4-90C7-80E53963A74E}"/>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C0D2960E-D05C-3FDC-C4A3-43D762668A59}"/>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B4AFFB31-7907-3310-AB32-6282728FF355}"/>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30</a:t>
            </a:fld>
            <a:endParaRPr lang="de-DE"/>
          </a:p>
        </p:txBody>
      </p:sp>
      <p:pic>
        <p:nvPicPr>
          <p:cNvPr id="7" name="Grafik 6" descr="Nachdenkende junge Frau">
            <a:extLst>
              <a:ext uri="{FF2B5EF4-FFF2-40B4-BE49-F238E27FC236}">
                <a16:creationId xmlns:a16="http://schemas.microsoft.com/office/drawing/2014/main" id="{2886A610-C5FF-8ECB-74D0-F8B34D0108A3}"/>
              </a:ext>
            </a:extLst>
          </p:cNvPr>
          <p:cNvPicPr>
            <a:picLocks noChangeAspect="1"/>
          </p:cNvPicPr>
          <p:nvPr/>
        </p:nvPicPr>
        <p:blipFill>
          <a:blip r:embed="rId3"/>
          <a:srcRect l="23799" r="26048" b="-2"/>
          <a:stretch/>
        </p:blipFill>
        <p:spPr>
          <a:xfrm>
            <a:off x="8038350" y="2178000"/>
            <a:ext cx="2772449" cy="3690000"/>
          </a:xfrm>
          <a:prstGeom prst="rect">
            <a:avLst/>
          </a:prstGeom>
          <a:noFill/>
        </p:spPr>
      </p:pic>
    </p:spTree>
    <p:extLst>
      <p:ext uri="{BB962C8B-B14F-4D97-AF65-F5344CB8AC3E}">
        <p14:creationId xmlns:p14="http://schemas.microsoft.com/office/powerpoint/2010/main" val="409279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D222B-9D73-FE77-BC2C-138F6E921B54}"/>
            </a:ext>
          </a:extLst>
        </p:cNvPr>
        <p:cNvGrpSpPr/>
        <p:nvPr/>
      </p:nvGrpSpPr>
      <p:grpSpPr>
        <a:xfrm>
          <a:off x="0" y="0"/>
          <a:ext cx="0" cy="0"/>
          <a:chOff x="0" y="0"/>
          <a:chExt cx="0" cy="0"/>
        </a:xfrm>
      </p:grpSpPr>
      <p:pic>
        <p:nvPicPr>
          <p:cNvPr id="19" name="Grafik 18" descr="Ein Bild, das Cartoon, Darstellung, Kunst enthält.&#10;&#10;KI-generierte Inhalte können fehlerhaft sein.">
            <a:extLst>
              <a:ext uri="{FF2B5EF4-FFF2-40B4-BE49-F238E27FC236}">
                <a16:creationId xmlns:a16="http://schemas.microsoft.com/office/drawing/2014/main" id="{4791584E-FB59-7C15-419F-CEE8C2306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30541"/>
            <a:ext cx="2017655" cy="1890831"/>
          </a:xfrm>
          <a:prstGeom prst="rect">
            <a:avLst/>
          </a:prstGeom>
        </p:spPr>
      </p:pic>
      <p:pic>
        <p:nvPicPr>
          <p:cNvPr id="12" name="Grafik 11">
            <a:extLst>
              <a:ext uri="{FF2B5EF4-FFF2-40B4-BE49-F238E27FC236}">
                <a16:creationId xmlns:a16="http://schemas.microsoft.com/office/drawing/2014/main" id="{7D76ACB3-C1ED-2D37-810D-30729C204CA2}"/>
              </a:ext>
            </a:extLst>
          </p:cNvPr>
          <p:cNvPicPr>
            <a:picLocks noChangeAspect="1"/>
          </p:cNvPicPr>
          <p:nvPr/>
        </p:nvPicPr>
        <p:blipFill>
          <a:blip r:embed="rId4"/>
          <a:stretch>
            <a:fillRect/>
          </a:stretch>
        </p:blipFill>
        <p:spPr>
          <a:xfrm>
            <a:off x="8273524" y="4319081"/>
            <a:ext cx="2498365" cy="2436746"/>
          </a:xfrm>
          <a:prstGeom prst="flowChartConnector">
            <a:avLst/>
          </a:prstGeom>
        </p:spPr>
      </p:pic>
      <p:pic>
        <p:nvPicPr>
          <p:cNvPr id="8" name="Grafik 7">
            <a:extLst>
              <a:ext uri="{FF2B5EF4-FFF2-40B4-BE49-F238E27FC236}">
                <a16:creationId xmlns:a16="http://schemas.microsoft.com/office/drawing/2014/main" id="{789E2803-ED29-E0B5-9800-CBDB41E1AAB1}"/>
              </a:ext>
            </a:extLst>
          </p:cNvPr>
          <p:cNvPicPr>
            <a:picLocks noChangeAspect="1"/>
          </p:cNvPicPr>
          <p:nvPr/>
        </p:nvPicPr>
        <p:blipFill>
          <a:blip r:embed="rId5"/>
          <a:srcRect l="13903" t="2357"/>
          <a:stretch/>
        </p:blipFill>
        <p:spPr>
          <a:xfrm>
            <a:off x="9505649" y="1180365"/>
            <a:ext cx="2610302" cy="2656986"/>
          </a:xfrm>
          <a:prstGeom prst="flowChartConnector">
            <a:avLst/>
          </a:prstGeom>
        </p:spPr>
      </p:pic>
      <p:sp>
        <p:nvSpPr>
          <p:cNvPr id="2" name="Titel 1">
            <a:extLst>
              <a:ext uri="{FF2B5EF4-FFF2-40B4-BE49-F238E27FC236}">
                <a16:creationId xmlns:a16="http://schemas.microsoft.com/office/drawing/2014/main" id="{864A474E-713F-4205-1BF2-E4ECE8BA54C1}"/>
              </a:ext>
            </a:extLst>
          </p:cNvPr>
          <p:cNvSpPr>
            <a:spLocks noGrp="1"/>
          </p:cNvSpPr>
          <p:nvPr>
            <p:ph type="title"/>
          </p:nvPr>
        </p:nvSpPr>
        <p:spPr/>
        <p:txBody>
          <a:bodyPr/>
          <a:lstStyle/>
          <a:p>
            <a:r>
              <a:rPr lang="de-DE">
                <a:ea typeface="Calibri"/>
                <a:cs typeface="Calibri"/>
              </a:rPr>
              <a:t>Unbeabsichtigte Folgen: Die Filterblase</a:t>
            </a:r>
          </a:p>
        </p:txBody>
      </p:sp>
      <p:sp>
        <p:nvSpPr>
          <p:cNvPr id="3" name="Inhaltsplatzhalter 2">
            <a:extLst>
              <a:ext uri="{FF2B5EF4-FFF2-40B4-BE49-F238E27FC236}">
                <a16:creationId xmlns:a16="http://schemas.microsoft.com/office/drawing/2014/main" id="{E16992E6-F869-0E66-3344-2E9774CD4300}"/>
              </a:ext>
            </a:extLst>
          </p:cNvPr>
          <p:cNvSpPr>
            <a:spLocks noGrp="1"/>
          </p:cNvSpPr>
          <p:nvPr>
            <p:ph idx="1"/>
          </p:nvPr>
        </p:nvSpPr>
        <p:spPr>
          <a:xfrm>
            <a:off x="1378800" y="2178000"/>
            <a:ext cx="7719804" cy="3690000"/>
          </a:xfrm>
        </p:spPr>
        <p:txBody>
          <a:bodyPr/>
          <a:lstStyle/>
          <a:p>
            <a:pPr marL="342265" indent="-342265"/>
            <a:r>
              <a:rPr lang="de-DE">
                <a:ea typeface="Calibri"/>
                <a:cs typeface="Calibri"/>
              </a:rPr>
              <a:t>Über die Zeit wir die Passung an Interessen immer enger.</a:t>
            </a:r>
            <a:endParaRPr lang="de-DE"/>
          </a:p>
          <a:p>
            <a:pPr marL="342265" indent="-342265"/>
            <a:r>
              <a:rPr lang="de-DE">
                <a:ea typeface="Calibri"/>
                <a:cs typeface="Calibri"/>
              </a:rPr>
              <a:t>Schnell werden bestimmte Interessen immer wieder bespielt.</a:t>
            </a:r>
          </a:p>
          <a:p>
            <a:pPr marL="742315" lvl="1" indent="-285115">
              <a:buFont typeface="Courier New" panose="020B0604020202020204" pitchFamily="34" charset="0"/>
              <a:buChar char="o"/>
            </a:pPr>
            <a:r>
              <a:rPr lang="de-DE">
                <a:ea typeface="Calibri"/>
                <a:cs typeface="Calibri"/>
              </a:rPr>
              <a:t>Die Apps wollen einen "halten".</a:t>
            </a:r>
          </a:p>
          <a:p>
            <a:pPr marL="342265" indent="-342265"/>
            <a:r>
              <a:rPr lang="de-DE">
                <a:ea typeface="Calibri"/>
                <a:cs typeface="Calibri"/>
              </a:rPr>
              <a:t>Konsequenz: Die Inhalte, die vorgeschlagen werden, werden immer "enger" und decken von vorneherein nicht alle Interessen ab. </a:t>
            </a:r>
          </a:p>
          <a:p>
            <a:pPr marL="342265" indent="-342265"/>
            <a:r>
              <a:rPr lang="de-DE" b="1">
                <a:ea typeface="Calibri"/>
                <a:cs typeface="Calibri"/>
              </a:rPr>
              <a:t>Was hat das für Folgen?</a:t>
            </a:r>
          </a:p>
        </p:txBody>
      </p:sp>
      <p:sp>
        <p:nvSpPr>
          <p:cNvPr id="4" name="Datumsplatzhalter 3">
            <a:extLst>
              <a:ext uri="{FF2B5EF4-FFF2-40B4-BE49-F238E27FC236}">
                <a16:creationId xmlns:a16="http://schemas.microsoft.com/office/drawing/2014/main" id="{279A5972-6C53-7F1C-97AB-3C925A1745BB}"/>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F580567F-4EC3-52E2-8A86-9958DC28CAE5}"/>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8FA1E030-A186-8A3F-5BEA-E293E1E9123A}"/>
              </a:ext>
            </a:extLst>
          </p:cNvPr>
          <p:cNvSpPr>
            <a:spLocks noGrp="1"/>
          </p:cNvSpPr>
          <p:nvPr>
            <p:ph type="sldNum" sz="quarter" idx="12"/>
          </p:nvPr>
        </p:nvSpPr>
        <p:spPr/>
        <p:txBody>
          <a:bodyPr/>
          <a:lstStyle/>
          <a:p>
            <a:fld id="{FC0CC166-4E39-43B8-AB91-BDD1C4C9E224}" type="slidenum">
              <a:rPr lang="de-DE" smtClean="0"/>
              <a:t>31</a:t>
            </a:fld>
            <a:endParaRPr lang="de-DE"/>
          </a:p>
        </p:txBody>
      </p:sp>
      <p:pic>
        <p:nvPicPr>
          <p:cNvPr id="10" name="Grafik 9">
            <a:extLst>
              <a:ext uri="{FF2B5EF4-FFF2-40B4-BE49-F238E27FC236}">
                <a16:creationId xmlns:a16="http://schemas.microsoft.com/office/drawing/2014/main" id="{A59B2FCE-4031-6CA9-2287-C2754F81CEDB}"/>
              </a:ext>
            </a:extLst>
          </p:cNvPr>
          <p:cNvPicPr>
            <a:picLocks noChangeAspect="1"/>
          </p:cNvPicPr>
          <p:nvPr/>
        </p:nvPicPr>
        <p:blipFill>
          <a:blip r:embed="rId6"/>
          <a:stretch>
            <a:fillRect/>
          </a:stretch>
        </p:blipFill>
        <p:spPr>
          <a:xfrm>
            <a:off x="10429804" y="3589798"/>
            <a:ext cx="1765371" cy="1771729"/>
          </a:xfrm>
          <a:prstGeom prst="flowChartConnector">
            <a:avLst/>
          </a:prstGeom>
        </p:spPr>
      </p:pic>
      <p:sp>
        <p:nvSpPr>
          <p:cNvPr id="15" name="Textfeld 14">
            <a:extLst>
              <a:ext uri="{FF2B5EF4-FFF2-40B4-BE49-F238E27FC236}">
                <a16:creationId xmlns:a16="http://schemas.microsoft.com/office/drawing/2014/main" id="{19279A43-6D0C-A40B-B121-FB8FFF4CB6F9}"/>
              </a:ext>
            </a:extLst>
          </p:cNvPr>
          <p:cNvSpPr txBox="1"/>
          <p:nvPr/>
        </p:nvSpPr>
        <p:spPr>
          <a:xfrm>
            <a:off x="7107677" y="6674922"/>
            <a:ext cx="5301507" cy="184666"/>
          </a:xfrm>
          <a:prstGeom prst="rect">
            <a:avLst/>
          </a:prstGeom>
          <a:noFill/>
        </p:spPr>
        <p:txBody>
          <a:bodyPr wrap="square" rtlCol="0">
            <a:spAutoFit/>
          </a:bodyPr>
          <a:lstStyle/>
          <a:p>
            <a:r>
              <a:rPr lang="en-US" sz="600" err="1"/>
              <a:t>Abbildungen</a:t>
            </a:r>
            <a:r>
              <a:rPr lang="en-US" sz="600"/>
              <a:t>: https://www.oeaw.ac.at/akademics/media/attachments/2023/04/10/oaw_akademics_10_die-entdeckung-der-filterblase_meier_low_einzel.pdf</a:t>
            </a:r>
            <a:endParaRPr lang="de-DE" sz="600"/>
          </a:p>
        </p:txBody>
      </p:sp>
    </p:spTree>
    <p:extLst>
      <p:ext uri="{BB962C8B-B14F-4D97-AF65-F5344CB8AC3E}">
        <p14:creationId xmlns:p14="http://schemas.microsoft.com/office/powerpoint/2010/main" val="577996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8554-2295-E0A1-1B3C-E93456FD8E25}"/>
            </a:ext>
          </a:extLst>
        </p:cNvPr>
        <p:cNvGrpSpPr/>
        <p:nvPr/>
      </p:nvGrpSpPr>
      <p:grpSpPr>
        <a:xfrm>
          <a:off x="0" y="0"/>
          <a:ext cx="0" cy="0"/>
          <a:chOff x="0" y="0"/>
          <a:chExt cx="0" cy="0"/>
        </a:xfrm>
      </p:grpSpPr>
      <p:pic>
        <p:nvPicPr>
          <p:cNvPr id="7" name="Grafik 6" descr="Ein Bild, das Cartoon, Darstellung, Kunst enthält.&#10;&#10;KI-generierte Inhalte können fehlerhaft sein.">
            <a:extLst>
              <a:ext uri="{FF2B5EF4-FFF2-40B4-BE49-F238E27FC236}">
                <a16:creationId xmlns:a16="http://schemas.microsoft.com/office/drawing/2014/main" id="{EE8CB091-6720-5533-58B9-EF8C7879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30541"/>
            <a:ext cx="2017655" cy="1890831"/>
          </a:xfrm>
          <a:prstGeom prst="rect">
            <a:avLst/>
          </a:prstGeom>
        </p:spPr>
      </p:pic>
      <p:sp>
        <p:nvSpPr>
          <p:cNvPr id="2" name="Titel 1">
            <a:extLst>
              <a:ext uri="{FF2B5EF4-FFF2-40B4-BE49-F238E27FC236}">
                <a16:creationId xmlns:a16="http://schemas.microsoft.com/office/drawing/2014/main" id="{A960287B-3E0A-1936-B166-454E367CDBEF}"/>
              </a:ext>
            </a:extLst>
          </p:cNvPr>
          <p:cNvSpPr>
            <a:spLocks noGrp="1"/>
          </p:cNvSpPr>
          <p:nvPr>
            <p:ph type="title"/>
          </p:nvPr>
        </p:nvSpPr>
        <p:spPr>
          <a:xfrm>
            <a:off x="1378800" y="612001"/>
            <a:ext cx="6457681" cy="1248289"/>
          </a:xfrm>
        </p:spPr>
        <p:txBody>
          <a:bodyPr anchor="ctr">
            <a:normAutofit/>
          </a:bodyPr>
          <a:lstStyle/>
          <a:p>
            <a:r>
              <a:rPr lang="de-DE"/>
              <a:t>Unbeabsichtigte Folgen: Die Filterblase</a:t>
            </a:r>
          </a:p>
        </p:txBody>
      </p:sp>
      <p:sp>
        <p:nvSpPr>
          <p:cNvPr id="3" name="Inhaltsplatzhalter 2">
            <a:extLst>
              <a:ext uri="{FF2B5EF4-FFF2-40B4-BE49-F238E27FC236}">
                <a16:creationId xmlns:a16="http://schemas.microsoft.com/office/drawing/2014/main" id="{3B5B7693-7C05-62B2-FE84-EE4FE835938E}"/>
              </a:ext>
            </a:extLst>
          </p:cNvPr>
          <p:cNvSpPr>
            <a:spLocks noGrp="1"/>
          </p:cNvSpPr>
          <p:nvPr>
            <p:ph idx="1"/>
          </p:nvPr>
        </p:nvSpPr>
        <p:spPr>
          <a:xfrm>
            <a:off x="1378800" y="2178000"/>
            <a:ext cx="7393200" cy="3690000"/>
          </a:xfrm>
        </p:spPr>
        <p:txBody>
          <a:bodyPr anchor="t">
            <a:normAutofit/>
          </a:bodyPr>
          <a:lstStyle/>
          <a:p>
            <a:pPr marL="342265" indent="-342265"/>
            <a:r>
              <a:rPr lang="de-DE"/>
              <a:t>Die eigene Wahrnehmung ändert sich!</a:t>
            </a:r>
            <a:endParaRPr lang="de-DE">
              <a:ea typeface="Calibri"/>
              <a:cs typeface="Calibri"/>
            </a:endParaRPr>
          </a:p>
          <a:p>
            <a:pPr marL="742315" lvl="1" indent="-285115">
              <a:buFont typeface="Courier New" panose="020B0604020202020204" pitchFamily="34" charset="0"/>
              <a:buChar char="o"/>
            </a:pPr>
            <a:r>
              <a:rPr lang="de-DE">
                <a:ea typeface="Calibri"/>
                <a:cs typeface="Calibri"/>
              </a:rPr>
              <a:t>Beispiel 1: Alle Leute fahren gerne Rad.</a:t>
            </a:r>
          </a:p>
          <a:p>
            <a:pPr marL="742315" lvl="1" indent="-285115">
              <a:buFont typeface="Courier New" panose="020B0604020202020204" pitchFamily="34" charset="0"/>
              <a:buChar char="o"/>
            </a:pPr>
            <a:r>
              <a:rPr lang="de-DE">
                <a:ea typeface="Calibri"/>
                <a:cs typeface="Calibri"/>
              </a:rPr>
              <a:t>Beispiel 2: Alle Leute befürworten die AfD.</a:t>
            </a:r>
          </a:p>
          <a:p>
            <a:pPr marL="342265" indent="-342265"/>
            <a:r>
              <a:rPr lang="de-DE">
                <a:ea typeface="Calibri"/>
                <a:cs typeface="Calibri"/>
              </a:rPr>
              <a:t>Das Rausfiltern von Informationen, die nicht dem Standpunkt entsprechen: "Filterblase" oder auch "Echokammer".</a:t>
            </a:r>
          </a:p>
          <a:p>
            <a:pPr marL="0" indent="0">
              <a:buNone/>
            </a:pPr>
            <a:endParaRPr lang="de-DE">
              <a:ea typeface="Calibri"/>
              <a:cs typeface="Calibri"/>
            </a:endParaRPr>
          </a:p>
        </p:txBody>
      </p:sp>
      <p:sp>
        <p:nvSpPr>
          <p:cNvPr id="4" name="Datumsplatzhalter 3">
            <a:extLst>
              <a:ext uri="{FF2B5EF4-FFF2-40B4-BE49-F238E27FC236}">
                <a16:creationId xmlns:a16="http://schemas.microsoft.com/office/drawing/2014/main" id="{90662443-F2C9-8E76-58F8-EC32325A7597}"/>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0A44FFE2-BC39-9519-CEB7-31A66ED52FEA}"/>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7D299DBA-4162-8DC5-5CA5-B6147E4108EF}"/>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32</a:t>
            </a:fld>
            <a:endParaRPr lang="de-DE"/>
          </a:p>
        </p:txBody>
      </p:sp>
      <p:pic>
        <p:nvPicPr>
          <p:cNvPr id="8" name="Grafik 7" descr="Person, die Kaugummi kaut">
            <a:extLst>
              <a:ext uri="{FF2B5EF4-FFF2-40B4-BE49-F238E27FC236}">
                <a16:creationId xmlns:a16="http://schemas.microsoft.com/office/drawing/2014/main" id="{653D1A6E-F952-2788-7C37-086E7AE7468A}"/>
              </a:ext>
            </a:extLst>
          </p:cNvPr>
          <p:cNvPicPr>
            <a:picLocks noChangeAspect="1"/>
          </p:cNvPicPr>
          <p:nvPr/>
        </p:nvPicPr>
        <p:blipFill>
          <a:blip r:embed="rId4"/>
          <a:srcRect l="61209" r="5355" b="-2"/>
          <a:stretch/>
        </p:blipFill>
        <p:spPr>
          <a:xfrm>
            <a:off x="8962500" y="2178000"/>
            <a:ext cx="1848299" cy="3690000"/>
          </a:xfrm>
          <a:prstGeom prst="rect">
            <a:avLst/>
          </a:prstGeom>
          <a:noFill/>
        </p:spPr>
      </p:pic>
    </p:spTree>
    <p:extLst>
      <p:ext uri="{BB962C8B-B14F-4D97-AF65-F5344CB8AC3E}">
        <p14:creationId xmlns:p14="http://schemas.microsoft.com/office/powerpoint/2010/main" val="1986049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Cartoon, Darstellung, Kunst enthält.&#10;&#10;KI-generierte Inhalte können fehlerhaft sein.">
            <a:extLst>
              <a:ext uri="{FF2B5EF4-FFF2-40B4-BE49-F238E27FC236}">
                <a16:creationId xmlns:a16="http://schemas.microsoft.com/office/drawing/2014/main" id="{011F74D1-07BC-0A16-4D9F-6D5B8A757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30541"/>
            <a:ext cx="2017655" cy="1890831"/>
          </a:xfrm>
          <a:prstGeom prst="rect">
            <a:avLst/>
          </a:prstGeom>
        </p:spPr>
      </p:pic>
      <p:sp>
        <p:nvSpPr>
          <p:cNvPr id="2" name="Titel 1">
            <a:extLst>
              <a:ext uri="{FF2B5EF4-FFF2-40B4-BE49-F238E27FC236}">
                <a16:creationId xmlns:a16="http://schemas.microsoft.com/office/drawing/2014/main" id="{92F12A07-FB44-64BE-D3AF-CAC23AF3C6E1}"/>
              </a:ext>
            </a:extLst>
          </p:cNvPr>
          <p:cNvSpPr>
            <a:spLocks noGrp="1"/>
          </p:cNvSpPr>
          <p:nvPr>
            <p:ph type="title"/>
          </p:nvPr>
        </p:nvSpPr>
        <p:spPr/>
        <p:txBody>
          <a:bodyPr/>
          <a:lstStyle/>
          <a:p>
            <a:r>
              <a:rPr lang="de-DE">
                <a:ea typeface="Calibri"/>
                <a:cs typeface="Calibri"/>
              </a:rPr>
              <a:t>Unbeabsichtigte Folgen: Die Filterblase</a:t>
            </a:r>
            <a:endParaRPr lang="de-DE"/>
          </a:p>
        </p:txBody>
      </p:sp>
      <p:sp>
        <p:nvSpPr>
          <p:cNvPr id="3" name="Inhaltsplatzhalter 2">
            <a:extLst>
              <a:ext uri="{FF2B5EF4-FFF2-40B4-BE49-F238E27FC236}">
                <a16:creationId xmlns:a16="http://schemas.microsoft.com/office/drawing/2014/main" id="{61CD6A4B-9347-0408-0F87-6F4DBD90CEA4}"/>
              </a:ext>
            </a:extLst>
          </p:cNvPr>
          <p:cNvSpPr>
            <a:spLocks noGrp="1"/>
          </p:cNvSpPr>
          <p:nvPr>
            <p:ph idx="1"/>
          </p:nvPr>
        </p:nvSpPr>
        <p:spPr/>
        <p:txBody>
          <a:bodyPr/>
          <a:lstStyle/>
          <a:p>
            <a:pPr marL="342265" indent="-342265"/>
            <a:r>
              <a:rPr lang="de-DE">
                <a:ea typeface="Calibri"/>
                <a:cs typeface="Calibri"/>
              </a:rPr>
              <a:t>Macht euch regelmäßig klar, wie die Algorithmen funktionieren. </a:t>
            </a:r>
            <a:endParaRPr lang="de-DE"/>
          </a:p>
          <a:p>
            <a:pPr marL="742315" lvl="1" indent="-285115">
              <a:buFont typeface="Courier New" panose="020B0604020202020204" pitchFamily="34" charset="0"/>
              <a:buChar char="o"/>
            </a:pPr>
            <a:r>
              <a:rPr lang="de-DE">
                <a:ea typeface="Calibri"/>
                <a:cs typeface="Calibri"/>
              </a:rPr>
              <a:t>Ihr bekommt Inhalte gezeigt, die euren Vorlieben und Meinungen entsprechen.</a:t>
            </a:r>
          </a:p>
          <a:p>
            <a:pPr marL="342265" indent="-342265"/>
            <a:r>
              <a:rPr lang="de-DE">
                <a:ea typeface="Calibri"/>
                <a:cs typeface="Calibri"/>
              </a:rPr>
              <a:t>Was ihr online seht, repräsentiert nicht die reale Welt! </a:t>
            </a:r>
          </a:p>
          <a:p>
            <a:pPr marL="0" indent="0">
              <a:buNone/>
            </a:pPr>
            <a:endParaRPr lang="de-DE">
              <a:ea typeface="Calibri"/>
              <a:cs typeface="Calibri"/>
            </a:endParaRPr>
          </a:p>
        </p:txBody>
      </p:sp>
      <p:sp>
        <p:nvSpPr>
          <p:cNvPr id="4" name="Datumsplatzhalter 3">
            <a:extLst>
              <a:ext uri="{FF2B5EF4-FFF2-40B4-BE49-F238E27FC236}">
                <a16:creationId xmlns:a16="http://schemas.microsoft.com/office/drawing/2014/main" id="{ABAF6F83-40CC-9968-2E69-107189801290}"/>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E3067A9D-8CCC-D945-7354-4DDB699A3191}"/>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01A6EA92-30A1-1117-A9C9-3DE9F799667D}"/>
              </a:ext>
            </a:extLst>
          </p:cNvPr>
          <p:cNvSpPr>
            <a:spLocks noGrp="1"/>
          </p:cNvSpPr>
          <p:nvPr>
            <p:ph type="sldNum" sz="quarter" idx="12"/>
          </p:nvPr>
        </p:nvSpPr>
        <p:spPr/>
        <p:txBody>
          <a:bodyPr/>
          <a:lstStyle/>
          <a:p>
            <a:fld id="{FC0CC166-4E39-43B8-AB91-BDD1C4C9E224}" type="slidenum">
              <a:rPr lang="de-DE" smtClean="0"/>
              <a:t>33</a:t>
            </a:fld>
            <a:endParaRPr lang="de-DE"/>
          </a:p>
        </p:txBody>
      </p:sp>
    </p:spTree>
    <p:extLst>
      <p:ext uri="{BB962C8B-B14F-4D97-AF65-F5344CB8AC3E}">
        <p14:creationId xmlns:p14="http://schemas.microsoft.com/office/powerpoint/2010/main" val="1039263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014CE-EFA6-54F4-6EA1-40277B16620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B337A65-95B2-6EF7-8DC6-9E5BFF7C9B10}"/>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5B1E4EAD-36EC-271F-D084-B71BB4A630B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64BE4D08-69AF-E02A-CCB7-C345C2B5502B}"/>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932F296A-F15D-FB75-C5D2-D3D9E17E6503}"/>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3449BC87-120D-A0C7-32BE-BC23F445EDAB}"/>
              </a:ext>
            </a:extLst>
          </p:cNvPr>
          <p:cNvSpPr>
            <a:spLocks noGrp="1"/>
          </p:cNvSpPr>
          <p:nvPr>
            <p:ph type="sldNum" sz="quarter" idx="12"/>
          </p:nvPr>
        </p:nvSpPr>
        <p:spPr/>
        <p:txBody>
          <a:bodyPr/>
          <a:lstStyle/>
          <a:p>
            <a:fld id="{FC0CC166-4E39-43B8-AB91-BDD1C4C9E224}" type="slidenum">
              <a:rPr lang="de-DE" smtClean="0"/>
              <a:t>34</a:t>
            </a:fld>
            <a:endParaRPr lang="de-DE"/>
          </a:p>
        </p:txBody>
      </p:sp>
      <p:sp>
        <p:nvSpPr>
          <p:cNvPr id="10" name="Inhaltsplatzhalter 2">
            <a:extLst>
              <a:ext uri="{FF2B5EF4-FFF2-40B4-BE49-F238E27FC236}">
                <a16:creationId xmlns:a16="http://schemas.microsoft.com/office/drawing/2014/main" id="{8246BA9C-459B-1F95-FC4B-2324DF624678}"/>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solidFill>
                  <a:srgbClr val="A7D7FF"/>
                </a:solidFill>
                <a:ea typeface="Calibri"/>
                <a:cs typeface="Calibri"/>
              </a:rPr>
              <a:t>Gezielte Manipulation</a:t>
            </a:r>
            <a:endParaRPr lang="de-DE">
              <a:solidFill>
                <a:srgbClr val="A7D7FF"/>
              </a:solidFill>
            </a:endParaRPr>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p:txBody>
      </p:sp>
    </p:spTree>
    <p:extLst>
      <p:ext uri="{BB962C8B-B14F-4D97-AF65-F5344CB8AC3E}">
        <p14:creationId xmlns:p14="http://schemas.microsoft.com/office/powerpoint/2010/main" val="2438678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D0E89-BA38-35FF-B801-F4B9B66A49C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9549496-E9D8-0FA7-2FA4-6C4C10F5B4EC}"/>
              </a:ext>
            </a:extLst>
          </p:cNvPr>
          <p:cNvSpPr>
            <a:spLocks noGrp="1"/>
          </p:cNvSpPr>
          <p:nvPr>
            <p:ph type="title"/>
          </p:nvPr>
        </p:nvSpPr>
        <p:spPr/>
        <p:txBody>
          <a:bodyPr/>
          <a:lstStyle/>
          <a:p>
            <a:r>
              <a:rPr lang="de-DE">
                <a:ea typeface="Calibri"/>
                <a:cs typeface="Calibri"/>
              </a:rPr>
              <a:t>Gezielte Manipulation: Das Ziel von App Entwickler*innen</a:t>
            </a:r>
          </a:p>
        </p:txBody>
      </p:sp>
      <p:sp>
        <p:nvSpPr>
          <p:cNvPr id="3" name="Inhaltsplatzhalter 2">
            <a:extLst>
              <a:ext uri="{FF2B5EF4-FFF2-40B4-BE49-F238E27FC236}">
                <a16:creationId xmlns:a16="http://schemas.microsoft.com/office/drawing/2014/main" id="{07DBA5D7-5D98-D567-53BA-75DBEC119410}"/>
              </a:ext>
            </a:extLst>
          </p:cNvPr>
          <p:cNvSpPr>
            <a:spLocks noGrp="1"/>
          </p:cNvSpPr>
          <p:nvPr>
            <p:ph idx="1"/>
          </p:nvPr>
        </p:nvSpPr>
        <p:spPr>
          <a:xfrm>
            <a:off x="1378800" y="2178000"/>
            <a:ext cx="7090749" cy="3690000"/>
          </a:xfrm>
        </p:spPr>
        <p:txBody>
          <a:bodyPr/>
          <a:lstStyle/>
          <a:p>
            <a:pPr marL="342265" indent="-342265"/>
            <a:r>
              <a:rPr lang="en-US" sz="2000" b="1">
                <a:latin typeface="Calibri"/>
                <a:ea typeface="Calibri"/>
                <a:cs typeface="Calibri"/>
              </a:rPr>
              <a:t>Das Ziel von App </a:t>
            </a:r>
            <a:r>
              <a:rPr lang="en-US" sz="2000" b="1" err="1">
                <a:latin typeface="Calibri"/>
                <a:ea typeface="Calibri"/>
                <a:cs typeface="Calibri"/>
              </a:rPr>
              <a:t>Entwickler</a:t>
            </a:r>
            <a:r>
              <a:rPr lang="en-US" sz="2000" b="1">
                <a:latin typeface="Calibri"/>
                <a:ea typeface="Calibri"/>
                <a:cs typeface="Calibri"/>
              </a:rPr>
              <a:t>*</a:t>
            </a:r>
            <a:r>
              <a:rPr lang="en-US" sz="2000" b="1" err="1">
                <a:latin typeface="Calibri"/>
                <a:ea typeface="Calibri"/>
                <a:cs typeface="Calibri"/>
              </a:rPr>
              <a:t>innen</a:t>
            </a:r>
            <a:r>
              <a:rPr lang="en-US" sz="2000" b="1">
                <a:latin typeface="Calibri"/>
                <a:ea typeface="Calibri"/>
                <a:cs typeface="Calibri"/>
              </a:rPr>
              <a:t>: Dass man </a:t>
            </a:r>
            <a:r>
              <a:rPr lang="en-US" sz="2000" b="1" err="1">
                <a:latin typeface="Calibri"/>
                <a:ea typeface="Calibri"/>
                <a:cs typeface="Calibri"/>
              </a:rPr>
              <a:t>möglichst</a:t>
            </a:r>
            <a:r>
              <a:rPr lang="en-US" sz="2000" b="1">
                <a:latin typeface="Calibri"/>
                <a:ea typeface="Calibri"/>
                <a:cs typeface="Calibri"/>
              </a:rPr>
              <a:t> </a:t>
            </a:r>
            <a:r>
              <a:rPr lang="en-US" sz="2000" b="1" err="1">
                <a:latin typeface="Calibri"/>
                <a:ea typeface="Calibri"/>
                <a:cs typeface="Calibri"/>
              </a:rPr>
              <a:t>lange</a:t>
            </a:r>
            <a:r>
              <a:rPr lang="en-US" sz="2000" b="1">
                <a:latin typeface="Calibri"/>
                <a:ea typeface="Calibri"/>
                <a:cs typeface="Calibri"/>
              </a:rPr>
              <a:t> Zeit auf der App </a:t>
            </a:r>
            <a:r>
              <a:rPr lang="en-US" sz="2000" b="1" err="1">
                <a:latin typeface="Calibri"/>
                <a:ea typeface="Calibri"/>
                <a:cs typeface="Calibri"/>
              </a:rPr>
              <a:t>verbringt</a:t>
            </a:r>
            <a:endParaRPr lang="en-US" sz="2000" b="1">
              <a:latin typeface="Calibri"/>
              <a:ea typeface="Calibri"/>
              <a:cs typeface="Calibri"/>
            </a:endParaRPr>
          </a:p>
          <a:p>
            <a:pPr marL="742315" lvl="1" indent="-285115"/>
            <a:r>
              <a:rPr lang="de-DE">
                <a:latin typeface="Calibri" panose="020F0502020204030204" pitchFamily="34" charset="0"/>
              </a:rPr>
              <a:t> je länger du die App nutzt, desto mehr Werbung kannst du sehen – und das bringt der App Geld.</a:t>
            </a:r>
            <a:endParaRPr lang="de-DE">
              <a:latin typeface="Calibri" panose="020F0502020204030204" pitchFamily="34" charset="0"/>
              <a:ea typeface="Calibri" panose="020F0502020204030204" pitchFamily="34" charset="0"/>
              <a:cs typeface="Calibri" panose="020F0502020204030204" pitchFamily="34" charset="0"/>
            </a:endParaRPr>
          </a:p>
          <a:p>
            <a:pPr marL="342265" indent="-342265"/>
            <a:r>
              <a:rPr lang="de-DE" sz="2000">
                <a:latin typeface="Calibri" panose="020F0502020204030204" pitchFamily="34" charset="0"/>
              </a:rPr>
              <a:t>Die Empfehlungsalgorithmen sind darauf ausgelegt, Nutzer*innen zu fesseln</a:t>
            </a:r>
            <a:endParaRPr lang="de-DE" sz="2000">
              <a:latin typeface="Calibri" panose="020F0502020204030204" pitchFamily="34" charset="0"/>
              <a:ea typeface="Calibri" panose="020F0502020204030204" pitchFamily="34" charset="0"/>
              <a:cs typeface="Calibri" panose="020F0502020204030204" pitchFamily="34" charset="0"/>
            </a:endParaRPr>
          </a:p>
          <a:p>
            <a:pPr marL="342900" indent="-342265"/>
            <a:r>
              <a:rPr lang="de-DE" sz="2000">
                <a:effectLst/>
                <a:latin typeface="Calibri" panose="020F0502020204030204" pitchFamily="34" charset="0"/>
              </a:rPr>
              <a:t>Beispiele dafür sind:</a:t>
            </a:r>
            <a:endParaRPr lang="de-DE" sz="2000">
              <a:effectLst/>
              <a:latin typeface="Calibri" panose="020F0502020204030204" pitchFamily="34" charset="0"/>
              <a:ea typeface="Calibri" panose="020F0502020204030204" pitchFamily="34" charset="0"/>
              <a:cs typeface="Calibri" panose="020F0502020204030204" pitchFamily="34" charset="0"/>
            </a:endParaRPr>
          </a:p>
          <a:p>
            <a:pPr marL="742315" lvl="1" indent="-285115" fontAlgn="ctr">
              <a:buFont typeface="Arial" panose="020B0604020202020204" pitchFamily="34" charset="0"/>
              <a:buChar char="•"/>
            </a:pPr>
            <a:r>
              <a:rPr lang="de-DE" sz="1600" b="1">
                <a:effectLst/>
                <a:latin typeface="Calibri" panose="020F0502020204030204" pitchFamily="34" charset="0"/>
              </a:rPr>
              <a:t>Instagram</a:t>
            </a:r>
            <a:r>
              <a:rPr lang="de-DE" sz="1600">
                <a:effectLst/>
                <a:latin typeface="Calibri" panose="020F0502020204030204" pitchFamily="34" charset="0"/>
              </a:rPr>
              <a:t> (</a:t>
            </a:r>
            <a:r>
              <a:rPr lang="de-DE" sz="1600" err="1">
                <a:effectLst/>
                <a:latin typeface="Calibri" panose="020F0502020204030204" pitchFamily="34" charset="0"/>
              </a:rPr>
              <a:t>Explore</a:t>
            </a:r>
            <a:r>
              <a:rPr lang="de-DE" sz="1600">
                <a:effectLst/>
                <a:latin typeface="Calibri" panose="020F0502020204030204" pitchFamily="34" charset="0"/>
              </a:rPr>
              <a:t>-Seite)</a:t>
            </a:r>
            <a:endParaRPr lang="de-DE" sz="1600">
              <a:effectLst/>
              <a:latin typeface="Calibri" panose="020F0502020204030204" pitchFamily="34" charset="0"/>
              <a:ea typeface="Calibri" panose="020F0502020204030204" pitchFamily="34" charset="0"/>
              <a:cs typeface="Calibri" panose="020F0502020204030204" pitchFamily="34" charset="0"/>
            </a:endParaRPr>
          </a:p>
          <a:p>
            <a:pPr marL="742315" lvl="1" indent="-285115" fontAlgn="ctr">
              <a:buFont typeface="Arial" panose="020B0604020202020204" pitchFamily="34" charset="0"/>
              <a:buChar char="•"/>
            </a:pPr>
            <a:r>
              <a:rPr lang="de-DE" sz="1600" b="1">
                <a:latin typeface="Calibri" panose="020F0502020204030204" pitchFamily="34" charset="0"/>
              </a:rPr>
              <a:t>TikTok</a:t>
            </a:r>
            <a:r>
              <a:rPr lang="de-DE" sz="1600">
                <a:latin typeface="Calibri" panose="020F0502020204030204" pitchFamily="34" charset="0"/>
              </a:rPr>
              <a:t> (</a:t>
            </a:r>
            <a:r>
              <a:rPr lang="de-DE" sz="1600" err="1">
                <a:latin typeface="Calibri" panose="020F0502020204030204" pitchFamily="34" charset="0"/>
              </a:rPr>
              <a:t>For</a:t>
            </a:r>
            <a:r>
              <a:rPr lang="de-DE" sz="1600">
                <a:latin typeface="Calibri" panose="020F0502020204030204" pitchFamily="34" charset="0"/>
              </a:rPr>
              <a:t> </a:t>
            </a:r>
            <a:r>
              <a:rPr lang="de-DE" sz="1600" err="1">
                <a:latin typeface="Calibri" panose="020F0502020204030204" pitchFamily="34" charset="0"/>
              </a:rPr>
              <a:t>you</a:t>
            </a:r>
            <a:r>
              <a:rPr lang="de-DE" sz="1600">
                <a:latin typeface="Calibri" panose="020F0502020204030204" pitchFamily="34" charset="0"/>
              </a:rPr>
              <a:t> </a:t>
            </a:r>
            <a:r>
              <a:rPr lang="de-DE" sz="1600" err="1">
                <a:latin typeface="Calibri" panose="020F0502020204030204" pitchFamily="34" charset="0"/>
              </a:rPr>
              <a:t>page</a:t>
            </a:r>
            <a:r>
              <a:rPr lang="de-DE" sz="1600">
                <a:latin typeface="Calibri" panose="020F0502020204030204" pitchFamily="34" charset="0"/>
              </a:rPr>
              <a:t>)</a:t>
            </a:r>
            <a:endParaRPr lang="de-DE" sz="1600">
              <a:effectLst/>
              <a:latin typeface="Calibri" panose="020F0502020204030204" pitchFamily="34" charset="0"/>
              <a:ea typeface="Calibri" panose="020F0502020204030204" pitchFamily="34" charset="0"/>
              <a:cs typeface="Calibri" panose="020F0502020204030204" pitchFamily="34" charset="0"/>
            </a:endParaRPr>
          </a:p>
          <a:p>
            <a:pPr marL="742315" lvl="1" indent="-285115" fontAlgn="ctr">
              <a:buFont typeface="Arial" panose="020B0604020202020204" pitchFamily="34" charset="0"/>
              <a:buChar char="•"/>
            </a:pPr>
            <a:r>
              <a:rPr lang="de-DE" sz="1600" b="1">
                <a:effectLst/>
                <a:latin typeface="Calibri"/>
                <a:ea typeface="Calibri"/>
                <a:cs typeface="Calibri"/>
              </a:rPr>
              <a:t>YouTube</a:t>
            </a:r>
            <a:r>
              <a:rPr lang="de-DE" sz="1600">
                <a:effectLst/>
                <a:latin typeface="Calibri"/>
                <a:ea typeface="Calibri"/>
                <a:cs typeface="Calibri"/>
              </a:rPr>
              <a:t> (Startseite</a:t>
            </a:r>
            <a:r>
              <a:rPr lang="de-DE" sz="1600">
                <a:latin typeface="Calibri"/>
                <a:ea typeface="Calibri"/>
                <a:cs typeface="Calibri"/>
              </a:rPr>
              <a:t> und</a:t>
            </a:r>
            <a:r>
              <a:rPr lang="de-DE" sz="1600">
                <a:effectLst/>
                <a:latin typeface="Calibri"/>
                <a:ea typeface="Calibri"/>
                <a:cs typeface="Calibri"/>
              </a:rPr>
              <a:t> Shorts)</a:t>
            </a:r>
          </a:p>
          <a:p>
            <a:pPr marL="742315" lvl="1" indent="-285115" fontAlgn="ctr">
              <a:buFont typeface="Arial" panose="020B0604020202020204" pitchFamily="34" charset="0"/>
              <a:buChar char="•"/>
            </a:pPr>
            <a:r>
              <a:rPr lang="de-DE" sz="1600" b="1">
                <a:effectLst/>
                <a:latin typeface="Calibri" panose="020F0502020204030204" pitchFamily="34" charset="0"/>
              </a:rPr>
              <a:t>Netflix</a:t>
            </a:r>
            <a:r>
              <a:rPr lang="de-DE" sz="1600">
                <a:effectLst/>
                <a:latin typeface="Calibri" panose="020F0502020204030204" pitchFamily="34" charset="0"/>
              </a:rPr>
              <a:t> (Film- und Serienvorschläge)</a:t>
            </a:r>
            <a:endParaRPr lang="de-DE" sz="1600">
              <a:effectLst/>
              <a:latin typeface="Calibri" panose="020F0502020204030204" pitchFamily="34" charset="0"/>
              <a:ea typeface="Calibri" panose="020F0502020204030204" pitchFamily="34" charset="0"/>
              <a:cs typeface="Calibri" panose="020F0502020204030204" pitchFamily="34" charset="0"/>
            </a:endParaRPr>
          </a:p>
          <a:p>
            <a:pPr marL="742315" lvl="1" indent="-285115" fontAlgn="ctr">
              <a:buFont typeface="Arial" panose="020B0604020202020204" pitchFamily="34" charset="0"/>
              <a:buChar char="•"/>
            </a:pPr>
            <a:r>
              <a:rPr lang="de-DE" sz="1600" b="1">
                <a:effectLst/>
                <a:latin typeface="Calibri"/>
                <a:ea typeface="Calibri"/>
                <a:cs typeface="Calibri"/>
              </a:rPr>
              <a:t>Spotify</a:t>
            </a:r>
            <a:r>
              <a:rPr lang="de-DE" sz="1600">
                <a:effectLst/>
                <a:latin typeface="Calibri"/>
                <a:ea typeface="Calibri"/>
                <a:cs typeface="Calibri"/>
              </a:rPr>
              <a:t> (Playlist-Empfehlungen</a:t>
            </a:r>
            <a:r>
              <a:rPr lang="de-DE" sz="1600">
                <a:latin typeface="Calibri"/>
                <a:ea typeface="Calibri"/>
                <a:cs typeface="Calibri"/>
              </a:rPr>
              <a:t> und Autoplay</a:t>
            </a:r>
            <a:r>
              <a:rPr lang="de-DE" sz="1600">
                <a:effectLst/>
                <a:latin typeface="Calibri"/>
                <a:ea typeface="Calibri"/>
                <a:cs typeface="Calibri"/>
              </a:rPr>
              <a:t>)</a:t>
            </a:r>
          </a:p>
          <a:p>
            <a:pPr marL="342265" indent="-342265"/>
            <a:endParaRPr lang="de-DE" sz="2800">
              <a:solidFill>
                <a:schemeClr val="tx1"/>
              </a:solidFill>
              <a:ea typeface="Calibri"/>
              <a:cs typeface="Calibri"/>
            </a:endParaRPr>
          </a:p>
        </p:txBody>
      </p:sp>
      <p:sp>
        <p:nvSpPr>
          <p:cNvPr id="4" name="Datumsplatzhalter 3">
            <a:extLst>
              <a:ext uri="{FF2B5EF4-FFF2-40B4-BE49-F238E27FC236}">
                <a16:creationId xmlns:a16="http://schemas.microsoft.com/office/drawing/2014/main" id="{47D87E50-A77B-DCA7-508E-99FBD8E095B2}"/>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701A76A1-02E4-EC5E-C778-75C1DB97F5DE}"/>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F9CC1454-1D34-D77E-9A81-FB644287D6E7}"/>
              </a:ext>
            </a:extLst>
          </p:cNvPr>
          <p:cNvSpPr>
            <a:spLocks noGrp="1"/>
          </p:cNvSpPr>
          <p:nvPr>
            <p:ph type="sldNum" sz="quarter" idx="12"/>
          </p:nvPr>
        </p:nvSpPr>
        <p:spPr/>
        <p:txBody>
          <a:bodyPr/>
          <a:lstStyle/>
          <a:p>
            <a:fld id="{FC0CC166-4E39-43B8-AB91-BDD1C4C9E224}" type="slidenum">
              <a:rPr lang="de-DE" smtClean="0"/>
              <a:t>35</a:t>
            </a:fld>
            <a:endParaRPr lang="de-DE"/>
          </a:p>
        </p:txBody>
      </p:sp>
      <p:pic>
        <p:nvPicPr>
          <p:cNvPr id="10" name="Grafik 9">
            <a:extLst>
              <a:ext uri="{FF2B5EF4-FFF2-40B4-BE49-F238E27FC236}">
                <a16:creationId xmlns:a16="http://schemas.microsoft.com/office/drawing/2014/main" id="{B0A886C3-633F-0960-CB0B-44E835F5E179}"/>
              </a:ext>
            </a:extLst>
          </p:cNvPr>
          <p:cNvPicPr>
            <a:picLocks noChangeAspect="1"/>
          </p:cNvPicPr>
          <p:nvPr/>
        </p:nvPicPr>
        <p:blipFill>
          <a:blip r:embed="rId2"/>
          <a:stretch>
            <a:fillRect/>
          </a:stretch>
        </p:blipFill>
        <p:spPr>
          <a:xfrm>
            <a:off x="8414528" y="2236366"/>
            <a:ext cx="3510057" cy="3143622"/>
          </a:xfrm>
          <a:prstGeom prst="rect">
            <a:avLst/>
          </a:prstGeom>
        </p:spPr>
      </p:pic>
      <p:sp>
        <p:nvSpPr>
          <p:cNvPr id="11" name="Textfeld 10">
            <a:extLst>
              <a:ext uri="{FF2B5EF4-FFF2-40B4-BE49-F238E27FC236}">
                <a16:creationId xmlns:a16="http://schemas.microsoft.com/office/drawing/2014/main" id="{0F3D692F-A84F-AF91-0EA5-98375961ECE9}"/>
              </a:ext>
            </a:extLst>
          </p:cNvPr>
          <p:cNvSpPr txBox="1"/>
          <p:nvPr/>
        </p:nvSpPr>
        <p:spPr>
          <a:xfrm>
            <a:off x="8320393" y="5412620"/>
            <a:ext cx="3813242" cy="285078"/>
          </a:xfrm>
          <a:prstGeom prst="rect">
            <a:avLst/>
          </a:prstGeom>
          <a:noFill/>
        </p:spPr>
        <p:txBody>
          <a:bodyPr wrap="square" rtlCol="0">
            <a:spAutoFit/>
          </a:bodyPr>
          <a:lstStyle/>
          <a:p>
            <a:r>
              <a:rPr lang="en-US" sz="600" err="1"/>
              <a:t>Abbildung</a:t>
            </a:r>
            <a:r>
              <a:rPr lang="en-US" sz="600"/>
              <a:t>: https://www.oeaw.ac.at/akademics/media/attachments/2023/04/10/oaw_akademics_10_die-entdeckung-der-filterblase_meier_low_einzel.pdf</a:t>
            </a:r>
            <a:endParaRPr lang="de-DE" sz="600"/>
          </a:p>
        </p:txBody>
      </p:sp>
    </p:spTree>
    <p:extLst>
      <p:ext uri="{BB962C8B-B14F-4D97-AF65-F5344CB8AC3E}">
        <p14:creationId xmlns:p14="http://schemas.microsoft.com/office/powerpoint/2010/main" val="1119708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12666C-724C-7F31-528E-C392B3EFA097}"/>
              </a:ext>
            </a:extLst>
          </p:cNvPr>
          <p:cNvSpPr>
            <a:spLocks noGrp="1"/>
          </p:cNvSpPr>
          <p:nvPr>
            <p:ph type="title"/>
          </p:nvPr>
        </p:nvSpPr>
        <p:spPr/>
        <p:txBody>
          <a:bodyPr/>
          <a:lstStyle/>
          <a:p>
            <a:r>
              <a:rPr lang="de-DE">
                <a:ea typeface="Calibri"/>
                <a:cs typeface="Calibri"/>
              </a:rPr>
              <a:t>Gezielte Manipulation: Content </a:t>
            </a:r>
            <a:r>
              <a:rPr lang="de-DE" err="1">
                <a:ea typeface="Calibri"/>
                <a:cs typeface="Calibri"/>
              </a:rPr>
              <a:t>Creation</a:t>
            </a:r>
            <a:endParaRPr lang="de-DE"/>
          </a:p>
        </p:txBody>
      </p:sp>
      <p:sp>
        <p:nvSpPr>
          <p:cNvPr id="3" name="Inhaltsplatzhalter 2">
            <a:extLst>
              <a:ext uri="{FF2B5EF4-FFF2-40B4-BE49-F238E27FC236}">
                <a16:creationId xmlns:a16="http://schemas.microsoft.com/office/drawing/2014/main" id="{02B889CF-C222-CCD0-9D4A-9049F0D19256}"/>
              </a:ext>
            </a:extLst>
          </p:cNvPr>
          <p:cNvSpPr>
            <a:spLocks noGrp="1"/>
          </p:cNvSpPr>
          <p:nvPr>
            <p:ph idx="1"/>
          </p:nvPr>
        </p:nvSpPr>
        <p:spPr/>
        <p:txBody>
          <a:bodyPr/>
          <a:lstStyle/>
          <a:p>
            <a:pPr marL="342265" indent="-342265"/>
            <a:r>
              <a:rPr lang="de-DE">
                <a:ea typeface="Calibri"/>
                <a:cs typeface="Calibri"/>
              </a:rPr>
              <a:t>Leute, die Inhalte für </a:t>
            </a:r>
            <a:r>
              <a:rPr lang="de-DE" err="1">
                <a:ea typeface="Calibri"/>
                <a:cs typeface="Calibri"/>
              </a:rPr>
              <a:t>Social</a:t>
            </a:r>
            <a:r>
              <a:rPr lang="de-DE">
                <a:ea typeface="Calibri"/>
                <a:cs typeface="Calibri"/>
              </a:rPr>
              <a:t> Media kreieren, können die Funktionsweise der Algorithmen auszunutzen. </a:t>
            </a:r>
          </a:p>
          <a:p>
            <a:pPr marL="342265" indent="-342265"/>
            <a:r>
              <a:rPr lang="de-DE">
                <a:ea typeface="Calibri"/>
                <a:cs typeface="Calibri"/>
              </a:rPr>
              <a:t>Konkret: gezielt andere Dinge in Bilder oder Videos platzieren, die man nur unbewusst wahrnimmt oder die nicht ausschlaggebend für einen sind, aber die mit dem Bild assoziiert sind.</a:t>
            </a:r>
          </a:p>
        </p:txBody>
      </p:sp>
      <p:sp>
        <p:nvSpPr>
          <p:cNvPr id="4" name="Datumsplatzhalter 3">
            <a:extLst>
              <a:ext uri="{FF2B5EF4-FFF2-40B4-BE49-F238E27FC236}">
                <a16:creationId xmlns:a16="http://schemas.microsoft.com/office/drawing/2014/main" id="{7C6A0B29-142E-E94E-94AA-E397001CDC3B}"/>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249BD483-F052-9A1F-C1C8-485612564CA3}"/>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9808BC78-C532-CD72-771A-4CE6BFF171A9}"/>
              </a:ext>
            </a:extLst>
          </p:cNvPr>
          <p:cNvSpPr>
            <a:spLocks noGrp="1"/>
          </p:cNvSpPr>
          <p:nvPr>
            <p:ph type="sldNum" sz="quarter" idx="12"/>
          </p:nvPr>
        </p:nvSpPr>
        <p:spPr/>
        <p:txBody>
          <a:bodyPr/>
          <a:lstStyle/>
          <a:p>
            <a:fld id="{FC0CC166-4E39-43B8-AB91-BDD1C4C9E224}" type="slidenum">
              <a:rPr lang="de-DE" smtClean="0"/>
              <a:t>36</a:t>
            </a:fld>
            <a:endParaRPr lang="de-DE"/>
          </a:p>
        </p:txBody>
      </p:sp>
    </p:spTree>
    <p:extLst>
      <p:ext uri="{BB962C8B-B14F-4D97-AF65-F5344CB8AC3E}">
        <p14:creationId xmlns:p14="http://schemas.microsoft.com/office/powerpoint/2010/main" val="265047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3F9CF-920B-08FF-A41A-CF5DAB8DDBB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72FE9C6-9179-401D-666A-12A1B479D3BD}"/>
              </a:ext>
            </a:extLst>
          </p:cNvPr>
          <p:cNvSpPr>
            <a:spLocks noGrp="1"/>
          </p:cNvSpPr>
          <p:nvPr>
            <p:ph type="title"/>
          </p:nvPr>
        </p:nvSpPr>
        <p:spPr>
          <a:xfrm>
            <a:off x="1378800" y="612001"/>
            <a:ext cx="6457681" cy="1248289"/>
          </a:xfrm>
        </p:spPr>
        <p:txBody>
          <a:bodyPr anchor="t">
            <a:normAutofit/>
          </a:bodyPr>
          <a:lstStyle/>
          <a:p>
            <a:r>
              <a:rPr lang="de-DE"/>
              <a:t>Gezielte Manipulation: Content </a:t>
            </a:r>
            <a:r>
              <a:rPr lang="de-DE" err="1"/>
              <a:t>Creation</a:t>
            </a:r>
          </a:p>
        </p:txBody>
      </p:sp>
      <p:sp>
        <p:nvSpPr>
          <p:cNvPr id="3" name="Inhaltsplatzhalter 2">
            <a:extLst>
              <a:ext uri="{FF2B5EF4-FFF2-40B4-BE49-F238E27FC236}">
                <a16:creationId xmlns:a16="http://schemas.microsoft.com/office/drawing/2014/main" id="{638FE2E5-9F19-135E-61B1-B9043F4EF75B}"/>
              </a:ext>
            </a:extLst>
          </p:cNvPr>
          <p:cNvSpPr>
            <a:spLocks noGrp="1"/>
          </p:cNvSpPr>
          <p:nvPr>
            <p:ph sz="half" idx="1"/>
          </p:nvPr>
        </p:nvSpPr>
        <p:spPr>
          <a:xfrm>
            <a:off x="1378800" y="2178000"/>
            <a:ext cx="4482000" cy="3690000"/>
          </a:xfrm>
        </p:spPr>
        <p:txBody>
          <a:bodyPr anchor="t">
            <a:normAutofit/>
          </a:bodyPr>
          <a:lstStyle/>
          <a:p>
            <a:pPr marL="342265" indent="-342265">
              <a:lnSpc>
                <a:spcPct val="90000"/>
              </a:lnSpc>
            </a:pPr>
            <a:r>
              <a:rPr lang="de-DE" sz="2200"/>
              <a:t>Klassischerweise nutzen Influencer solche subtilen Botschaften, um Werbung zu platzieren und Produkte bekannt zu machen.</a:t>
            </a:r>
          </a:p>
          <a:p>
            <a:pPr marL="342265" indent="-342265">
              <a:lnSpc>
                <a:spcPct val="90000"/>
              </a:lnSpc>
            </a:pPr>
            <a:r>
              <a:rPr lang="de-DE" sz="2200"/>
              <a:t>Allerdings werden so auch politische Botschaften untergebracht. Und wenn ihr die Inhalte </a:t>
            </a:r>
            <a:r>
              <a:rPr lang="de-DE" sz="2200" err="1"/>
              <a:t>liked</a:t>
            </a:r>
            <a:r>
              <a:rPr lang="de-DE" sz="2200"/>
              <a:t>, bekommt ihr immer mehr von diesen.</a:t>
            </a:r>
            <a:endParaRPr lang="de-DE" sz="2200">
              <a:ea typeface="Calibri"/>
              <a:cs typeface="Calibri"/>
            </a:endParaRPr>
          </a:p>
          <a:p>
            <a:pPr marL="342265" indent="-342265">
              <a:lnSpc>
                <a:spcPct val="90000"/>
              </a:lnSpc>
            </a:pPr>
            <a:r>
              <a:rPr lang="de-DE" sz="2200"/>
              <a:t>Das (insbesondere kombiniert mit der Filterblase) macht euch auch anfällig für </a:t>
            </a:r>
            <a:r>
              <a:rPr lang="de-DE" sz="2200" b="1"/>
              <a:t>Fake News</a:t>
            </a:r>
            <a:r>
              <a:rPr lang="de-DE" sz="2200"/>
              <a:t>.</a:t>
            </a:r>
            <a:endParaRPr lang="de-DE" sz="2200">
              <a:ea typeface="Calibri"/>
              <a:cs typeface="Calibri"/>
            </a:endParaRPr>
          </a:p>
        </p:txBody>
      </p:sp>
      <p:sp>
        <p:nvSpPr>
          <p:cNvPr id="4" name="Datumsplatzhalter 3">
            <a:extLst>
              <a:ext uri="{FF2B5EF4-FFF2-40B4-BE49-F238E27FC236}">
                <a16:creationId xmlns:a16="http://schemas.microsoft.com/office/drawing/2014/main" id="{E41E98AB-5AB7-C30C-A219-308540ADC64C}"/>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D5709992-8D11-9562-F013-E640C002EA24}"/>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81B9FA02-05A6-06B4-2C2D-19039B538AA3}"/>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37</a:t>
            </a:fld>
            <a:endParaRPr lang="de-DE"/>
          </a:p>
        </p:txBody>
      </p:sp>
      <p:pic>
        <p:nvPicPr>
          <p:cNvPr id="10" name="Grafik 9" descr="Ein Bild, das Kleidung, Person, Menschliches Gesicht, Mädchen enthält.&#10;&#10;KI-generierte Inhalte können fehlerhaft sein.">
            <a:extLst>
              <a:ext uri="{FF2B5EF4-FFF2-40B4-BE49-F238E27FC236}">
                <a16:creationId xmlns:a16="http://schemas.microsoft.com/office/drawing/2014/main" id="{E97A9E4D-3DEB-943B-17BF-B4B873E2898B}"/>
              </a:ext>
            </a:extLst>
          </p:cNvPr>
          <p:cNvPicPr>
            <a:picLocks noChangeAspect="1"/>
          </p:cNvPicPr>
          <p:nvPr/>
        </p:nvPicPr>
        <p:blipFill>
          <a:blip r:embed="rId2">
            <a:extLst>
              <a:ext uri="{28A0092B-C50C-407E-A947-70E740481C1C}">
                <a14:useLocalDpi xmlns:a14="http://schemas.microsoft.com/office/drawing/2010/main" val="0"/>
              </a:ext>
            </a:extLst>
          </a:blip>
          <a:srcRect l="4554" t="2927" r="34714" b="3154"/>
          <a:stretch/>
        </p:blipFill>
        <p:spPr>
          <a:xfrm>
            <a:off x="6212921" y="2178000"/>
            <a:ext cx="4603454" cy="3559487"/>
          </a:xfrm>
          <a:prstGeom prst="rect">
            <a:avLst/>
          </a:prstGeom>
          <a:noFill/>
        </p:spPr>
      </p:pic>
    </p:spTree>
    <p:extLst>
      <p:ext uri="{BB962C8B-B14F-4D97-AF65-F5344CB8AC3E}">
        <p14:creationId xmlns:p14="http://schemas.microsoft.com/office/powerpoint/2010/main" val="358512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39381-AA99-3B26-3413-EC8E9E4DC72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1B51D15-41A1-8B9B-50D7-3166BB876FAD}"/>
              </a:ext>
            </a:extLst>
          </p:cNvPr>
          <p:cNvSpPr>
            <a:spLocks noGrp="1"/>
          </p:cNvSpPr>
          <p:nvPr>
            <p:ph type="title"/>
          </p:nvPr>
        </p:nvSpPr>
        <p:spPr>
          <a:xfrm>
            <a:off x="1378800" y="612001"/>
            <a:ext cx="6457681" cy="1248289"/>
          </a:xfrm>
        </p:spPr>
        <p:txBody>
          <a:bodyPr anchor="t">
            <a:normAutofit/>
          </a:bodyPr>
          <a:lstStyle/>
          <a:p>
            <a:r>
              <a:rPr lang="de-DE"/>
              <a:t>Gezielte Manipulation: Content </a:t>
            </a:r>
            <a:r>
              <a:rPr lang="de-DE" err="1"/>
              <a:t>Creation</a:t>
            </a:r>
          </a:p>
        </p:txBody>
      </p:sp>
      <p:sp>
        <p:nvSpPr>
          <p:cNvPr id="3" name="Inhaltsplatzhalter 2">
            <a:extLst>
              <a:ext uri="{FF2B5EF4-FFF2-40B4-BE49-F238E27FC236}">
                <a16:creationId xmlns:a16="http://schemas.microsoft.com/office/drawing/2014/main" id="{6A79BCEA-4E79-6C15-18BC-433CF5A8B260}"/>
              </a:ext>
            </a:extLst>
          </p:cNvPr>
          <p:cNvSpPr>
            <a:spLocks noGrp="1"/>
          </p:cNvSpPr>
          <p:nvPr>
            <p:ph sz="half" idx="1"/>
          </p:nvPr>
        </p:nvSpPr>
        <p:spPr>
          <a:xfrm>
            <a:off x="1378800" y="2178000"/>
            <a:ext cx="4482000" cy="3690000"/>
          </a:xfrm>
        </p:spPr>
        <p:txBody>
          <a:bodyPr anchor="t">
            <a:normAutofit/>
          </a:bodyPr>
          <a:lstStyle/>
          <a:p>
            <a:pPr marL="342265" indent="-342265">
              <a:lnSpc>
                <a:spcPct val="90000"/>
              </a:lnSpc>
            </a:pPr>
            <a:r>
              <a:rPr lang="de-DE" sz="1900"/>
              <a:t>Die Neue Rechte nutzt beispielsweise einen YouTube-Buchclub, um auch Leute zu erreichen, die sonst nicht auf rechte Videos klicken würden.</a:t>
            </a:r>
          </a:p>
          <a:p>
            <a:pPr marL="342265" indent="-342265">
              <a:lnSpc>
                <a:spcPct val="90000"/>
              </a:lnSpc>
            </a:pPr>
            <a:r>
              <a:rPr lang="de-DE" sz="1900"/>
              <a:t>Leserinnen klicken wegen der Bücher – und bekommen subtil rechtes Gedankengut untergeschoben</a:t>
            </a:r>
            <a:endParaRPr lang="de-DE" sz="1900">
              <a:ea typeface="Calibri"/>
              <a:cs typeface="Calibri"/>
            </a:endParaRPr>
          </a:p>
          <a:p>
            <a:pPr marL="342265" indent="-342265">
              <a:lnSpc>
                <a:spcPct val="90000"/>
              </a:lnSpc>
            </a:pPr>
            <a:r>
              <a:rPr lang="de-DE" sz="1900"/>
              <a:t>Außerdem gelingt es Rechten so, sich als legitime Teilnehmende einer Debatte zu positionieren </a:t>
            </a:r>
          </a:p>
          <a:p>
            <a:pPr marL="342265" indent="-342265">
              <a:lnSpc>
                <a:spcPct val="90000"/>
              </a:lnSpc>
            </a:pPr>
            <a:r>
              <a:rPr lang="de-DE" sz="1900">
                <a:hlinkClick r:id="rId2"/>
              </a:rPr>
              <a:t>https://www.tagesschau.de/kultur/neue-rechte-literatur-forschungsprojekt-100.html</a:t>
            </a:r>
            <a:endParaRPr lang="de-DE" sz="1900"/>
          </a:p>
        </p:txBody>
      </p:sp>
      <p:sp>
        <p:nvSpPr>
          <p:cNvPr id="4" name="Datumsplatzhalter 3">
            <a:extLst>
              <a:ext uri="{FF2B5EF4-FFF2-40B4-BE49-F238E27FC236}">
                <a16:creationId xmlns:a16="http://schemas.microsoft.com/office/drawing/2014/main" id="{11548E19-27BE-E04A-81D1-15BBDA808151}"/>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08FBCF5C-A30B-8D45-84AD-495D81E968C1}"/>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AD579C00-346B-6718-6012-2CDB111ECE69}"/>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38</a:t>
            </a:fld>
            <a:endParaRPr lang="de-DE"/>
          </a:p>
        </p:txBody>
      </p:sp>
      <p:pic>
        <p:nvPicPr>
          <p:cNvPr id="7" name="Grafik 6" descr="Ein Bild, das Bücherregal, Kleidung, Person, Buch enthält.&#10;&#10;KI-generierte Inhalte können fehlerhaft sein.">
            <a:extLst>
              <a:ext uri="{FF2B5EF4-FFF2-40B4-BE49-F238E27FC236}">
                <a16:creationId xmlns:a16="http://schemas.microsoft.com/office/drawing/2014/main" id="{375852C7-CD0F-17C7-9A82-058FD91B96EF}"/>
              </a:ext>
            </a:extLst>
          </p:cNvPr>
          <p:cNvPicPr>
            <a:picLocks noChangeAspect="1"/>
          </p:cNvPicPr>
          <p:nvPr/>
        </p:nvPicPr>
        <p:blipFill>
          <a:blip r:embed="rId3"/>
          <a:stretch>
            <a:fillRect/>
          </a:stretch>
        </p:blipFill>
        <p:spPr>
          <a:xfrm>
            <a:off x="6332400" y="2768040"/>
            <a:ext cx="4482000" cy="2509920"/>
          </a:xfrm>
          <a:prstGeom prst="rect">
            <a:avLst/>
          </a:prstGeom>
          <a:noFill/>
        </p:spPr>
      </p:pic>
    </p:spTree>
    <p:extLst>
      <p:ext uri="{BB962C8B-B14F-4D97-AF65-F5344CB8AC3E}">
        <p14:creationId xmlns:p14="http://schemas.microsoft.com/office/powerpoint/2010/main" val="220073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D2350-94F0-A28B-F37D-4947F70D395D}"/>
              </a:ext>
            </a:extLst>
          </p:cNvPr>
          <p:cNvSpPr>
            <a:spLocks noGrp="1"/>
          </p:cNvSpPr>
          <p:nvPr>
            <p:ph type="title"/>
          </p:nvPr>
        </p:nvSpPr>
        <p:spPr/>
        <p:txBody>
          <a:bodyPr/>
          <a:lstStyle/>
          <a:p>
            <a:r>
              <a:rPr lang="de-DE">
                <a:ea typeface="Calibri"/>
                <a:cs typeface="Calibri"/>
              </a:rPr>
              <a:t>Gezielte Manipulation: Content </a:t>
            </a:r>
            <a:r>
              <a:rPr lang="de-DE" err="1">
                <a:ea typeface="Calibri"/>
                <a:cs typeface="Calibri"/>
              </a:rPr>
              <a:t>Creation</a:t>
            </a:r>
            <a:endParaRPr lang="de-DE" err="1"/>
          </a:p>
        </p:txBody>
      </p:sp>
      <p:sp>
        <p:nvSpPr>
          <p:cNvPr id="3" name="Inhaltsplatzhalter 2">
            <a:extLst>
              <a:ext uri="{FF2B5EF4-FFF2-40B4-BE49-F238E27FC236}">
                <a16:creationId xmlns:a16="http://schemas.microsoft.com/office/drawing/2014/main" id="{485B2B3D-A12A-DAC1-637E-6B5773A72874}"/>
              </a:ext>
            </a:extLst>
          </p:cNvPr>
          <p:cNvSpPr>
            <a:spLocks noGrp="1"/>
          </p:cNvSpPr>
          <p:nvPr>
            <p:ph idx="1"/>
          </p:nvPr>
        </p:nvSpPr>
        <p:spPr/>
        <p:txBody>
          <a:bodyPr/>
          <a:lstStyle/>
          <a:p>
            <a:pPr marL="342265" indent="-342265"/>
            <a:r>
              <a:rPr lang="de-DE">
                <a:ea typeface="Calibri"/>
                <a:cs typeface="Calibri"/>
              </a:rPr>
              <a:t>Merkt euch: </a:t>
            </a:r>
          </a:p>
          <a:p>
            <a:pPr marL="742315" lvl="1" indent="-285115"/>
            <a:r>
              <a:rPr lang="de-DE">
                <a:ea typeface="Calibri"/>
                <a:cs typeface="Calibri"/>
              </a:rPr>
              <a:t>Viele Content Creator haben ein weiteres Ziel </a:t>
            </a:r>
          </a:p>
          <a:p>
            <a:pPr marL="1142365" lvl="2" indent="-227965">
              <a:buFont typeface="Wingdings" panose="020B0604020202020204" pitchFamily="34" charset="0"/>
              <a:buChar char="§"/>
            </a:pPr>
            <a:r>
              <a:rPr lang="de-DE">
                <a:ea typeface="Calibri"/>
                <a:cs typeface="Calibri"/>
              </a:rPr>
              <a:t>Geld verdienen </a:t>
            </a:r>
          </a:p>
          <a:p>
            <a:pPr marL="1142365" lvl="2" indent="-227965">
              <a:buFont typeface="Wingdings" panose="020B0604020202020204" pitchFamily="34" charset="0"/>
              <a:buChar char="§"/>
            </a:pPr>
            <a:r>
              <a:rPr lang="de-DE">
                <a:ea typeface="Calibri"/>
                <a:cs typeface="Calibri"/>
              </a:rPr>
              <a:t>politische Botschaften verbreiten</a:t>
            </a:r>
          </a:p>
          <a:p>
            <a:pPr marL="342265" indent="-342265"/>
            <a:r>
              <a:rPr lang="de-DE">
                <a:ea typeface="Calibri"/>
                <a:cs typeface="Calibri"/>
              </a:rPr>
              <a:t>Versucht solche Botschaften zu identifizieren, indem ihr Informationen über die Accounts einholt und wachsam seid: </a:t>
            </a:r>
          </a:p>
          <a:p>
            <a:pPr marL="741680" lvl="1" indent="-342265"/>
            <a:r>
              <a:rPr lang="de-DE">
                <a:ea typeface="Calibri"/>
                <a:cs typeface="Calibri"/>
              </a:rPr>
              <a:t>Wer ist das? </a:t>
            </a:r>
          </a:p>
          <a:p>
            <a:pPr marL="741680" lvl="1" indent="-342265"/>
            <a:r>
              <a:rPr lang="de-DE">
                <a:ea typeface="Calibri"/>
                <a:cs typeface="Calibri"/>
              </a:rPr>
              <a:t>Was ist das Ziel dieser Person? </a:t>
            </a:r>
          </a:p>
          <a:p>
            <a:pPr marL="741680" lvl="1" indent="-342265"/>
            <a:r>
              <a:rPr lang="de-DE">
                <a:ea typeface="Calibri"/>
                <a:cs typeface="Calibri"/>
              </a:rPr>
              <a:t>Geht es in dem Video oder Bild tatsächlich um das Thema, das scheinbar im Vordergrund steht?</a:t>
            </a:r>
          </a:p>
        </p:txBody>
      </p:sp>
      <p:sp>
        <p:nvSpPr>
          <p:cNvPr id="4" name="Datumsplatzhalter 3">
            <a:extLst>
              <a:ext uri="{FF2B5EF4-FFF2-40B4-BE49-F238E27FC236}">
                <a16:creationId xmlns:a16="http://schemas.microsoft.com/office/drawing/2014/main" id="{6DAD7B81-F752-2EA8-FD76-712E9FE0B03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95CC2E6E-A042-57B4-D2F0-7B4ADF6BDD8D}"/>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8D7568CE-3781-73DF-721B-D2D1AC06332C}"/>
              </a:ext>
            </a:extLst>
          </p:cNvPr>
          <p:cNvSpPr>
            <a:spLocks noGrp="1"/>
          </p:cNvSpPr>
          <p:nvPr>
            <p:ph type="sldNum" sz="quarter" idx="12"/>
          </p:nvPr>
        </p:nvSpPr>
        <p:spPr/>
        <p:txBody>
          <a:bodyPr/>
          <a:lstStyle/>
          <a:p>
            <a:fld id="{FC0CC166-4E39-43B8-AB91-BDD1C4C9E224}" type="slidenum">
              <a:rPr lang="de-DE" smtClean="0"/>
              <a:t>39</a:t>
            </a:fld>
            <a:endParaRPr lang="de-DE"/>
          </a:p>
        </p:txBody>
      </p:sp>
    </p:spTree>
    <p:extLst>
      <p:ext uri="{BB962C8B-B14F-4D97-AF65-F5344CB8AC3E}">
        <p14:creationId xmlns:p14="http://schemas.microsoft.com/office/powerpoint/2010/main" val="263737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F6835B-4120-AA56-F5C3-5AAE46D5B5EC}"/>
              </a:ext>
            </a:extLst>
          </p:cNvPr>
          <p:cNvSpPr>
            <a:spLocks noGrp="1"/>
          </p:cNvSpPr>
          <p:nvPr>
            <p:ph type="title"/>
          </p:nvPr>
        </p:nvSpPr>
        <p:spPr/>
        <p:txBody>
          <a:bodyPr/>
          <a:lstStyle/>
          <a:p>
            <a:r>
              <a:rPr lang="de-DE">
                <a:ea typeface="Calibri"/>
                <a:cs typeface="Calibri"/>
              </a:rPr>
              <a:t>Vorstellungsrunde I: Wer seid ihr?</a:t>
            </a:r>
            <a:endParaRPr lang="de-DE"/>
          </a:p>
        </p:txBody>
      </p:sp>
      <p:sp>
        <p:nvSpPr>
          <p:cNvPr id="3" name="Inhaltsplatzhalter 2">
            <a:extLst>
              <a:ext uri="{FF2B5EF4-FFF2-40B4-BE49-F238E27FC236}">
                <a16:creationId xmlns:a16="http://schemas.microsoft.com/office/drawing/2014/main" id="{CCC2A3D3-757C-141B-A149-D1EAE42ACFAC}"/>
              </a:ext>
            </a:extLst>
          </p:cNvPr>
          <p:cNvSpPr>
            <a:spLocks noGrp="1"/>
          </p:cNvSpPr>
          <p:nvPr>
            <p:ph idx="1"/>
          </p:nvPr>
        </p:nvSpPr>
        <p:spPr/>
        <p:txBody>
          <a:bodyPr/>
          <a:lstStyle/>
          <a:p>
            <a:pPr marL="342265" indent="-342265"/>
            <a:r>
              <a:rPr lang="de-DE">
                <a:ea typeface="Calibri"/>
                <a:cs typeface="Calibri"/>
              </a:rPr>
              <a:t>Wie heißt ihr?</a:t>
            </a:r>
          </a:p>
          <a:p>
            <a:pPr marL="342265" indent="-342265"/>
            <a:r>
              <a:rPr lang="de-DE">
                <a:ea typeface="Calibri"/>
                <a:cs typeface="Calibri"/>
              </a:rPr>
              <a:t>In welcher Klassenstufe seid ihr und wo ist eure Schule?</a:t>
            </a:r>
            <a:endParaRPr lang="de-DE"/>
          </a:p>
          <a:p>
            <a:pPr marL="342265" indent="-342265"/>
            <a:r>
              <a:rPr lang="de-DE">
                <a:ea typeface="Calibri"/>
                <a:cs typeface="Calibri"/>
              </a:rPr>
              <a:t>Warum seid ihr heute hier? </a:t>
            </a:r>
          </a:p>
          <a:p>
            <a:pPr marL="342265" indent="-342265"/>
            <a:r>
              <a:rPr lang="de-DE">
                <a:ea typeface="Calibri"/>
                <a:cs typeface="Calibri"/>
              </a:rPr>
              <a:t>Was erwartet ihr euch von der Veranstaltung?</a:t>
            </a:r>
          </a:p>
          <a:p>
            <a:pPr marL="342265" indent="-342265"/>
            <a:r>
              <a:rPr lang="de-DE">
                <a:ea typeface="Calibri"/>
                <a:cs typeface="Calibri"/>
              </a:rPr>
              <a:t>Nutzt ihr </a:t>
            </a:r>
            <a:r>
              <a:rPr lang="de-DE" err="1">
                <a:ea typeface="Calibri"/>
                <a:cs typeface="Calibri"/>
              </a:rPr>
              <a:t>Social</a:t>
            </a:r>
            <a:r>
              <a:rPr lang="de-DE">
                <a:ea typeface="Calibri"/>
                <a:cs typeface="Calibri"/>
              </a:rPr>
              <a:t> Media wie Instagram, TikTok und Co?</a:t>
            </a:r>
          </a:p>
          <a:p>
            <a:pPr marL="342265" indent="-342265"/>
            <a:r>
              <a:rPr lang="de-DE">
                <a:ea typeface="Calibri"/>
                <a:cs typeface="Calibri"/>
              </a:rPr>
              <a:t>Wie viel wisst ihr bereits darüber, welche Inhalte euch angezeigt werden?</a:t>
            </a:r>
          </a:p>
          <a:p>
            <a:pPr marL="342265" indent="-342265"/>
            <a:endParaRPr lang="de-DE">
              <a:ea typeface="Calibri"/>
              <a:cs typeface="Calibri"/>
            </a:endParaRPr>
          </a:p>
        </p:txBody>
      </p:sp>
      <p:sp>
        <p:nvSpPr>
          <p:cNvPr id="4" name="Datumsplatzhalter 3">
            <a:extLst>
              <a:ext uri="{FF2B5EF4-FFF2-40B4-BE49-F238E27FC236}">
                <a16:creationId xmlns:a16="http://schemas.microsoft.com/office/drawing/2014/main" id="{18230EEB-BB65-5879-1DA0-D94070AB1964}"/>
              </a:ext>
            </a:extLst>
          </p:cNvPr>
          <p:cNvSpPr>
            <a:spLocks noGrp="1"/>
          </p:cNvSpPr>
          <p:nvPr>
            <p:ph type="dt" sz="half" idx="2"/>
          </p:nvPr>
        </p:nvSpPr>
        <p:spPr>
          <a:xfrm>
            <a:off x="1378800" y="6314401"/>
            <a:ext cx="2845541" cy="180042"/>
          </a:xfrm>
        </p:spPr>
        <p:txBody>
          <a:bodyPr/>
          <a:lstStyle/>
          <a:p>
            <a:r>
              <a:rPr lang="de-DE"/>
              <a:t>03.04.2025</a:t>
            </a:r>
          </a:p>
        </p:txBody>
      </p:sp>
      <p:sp>
        <p:nvSpPr>
          <p:cNvPr id="6" name="Foliennummernplatzhalter 5">
            <a:extLst>
              <a:ext uri="{FF2B5EF4-FFF2-40B4-BE49-F238E27FC236}">
                <a16:creationId xmlns:a16="http://schemas.microsoft.com/office/drawing/2014/main" id="{1AB2B68B-40E7-9C85-FC51-55FAC1F30B5A}"/>
              </a:ext>
            </a:extLst>
          </p:cNvPr>
          <p:cNvSpPr>
            <a:spLocks noGrp="1"/>
          </p:cNvSpPr>
          <p:nvPr>
            <p:ph type="sldNum" sz="quarter" idx="12"/>
          </p:nvPr>
        </p:nvSpPr>
        <p:spPr/>
        <p:txBody>
          <a:bodyPr/>
          <a:lstStyle/>
          <a:p>
            <a:fld id="{FC0CC166-4E39-43B8-AB91-BDD1C4C9E224}" type="slidenum">
              <a:rPr lang="de-DE" smtClean="0"/>
              <a:t>4</a:t>
            </a:fld>
            <a:endParaRPr lang="de-DE"/>
          </a:p>
        </p:txBody>
      </p:sp>
      <p:sp>
        <p:nvSpPr>
          <p:cNvPr id="7" name="Fußzeilenplatzhalter 4">
            <a:extLst>
              <a:ext uri="{FF2B5EF4-FFF2-40B4-BE49-F238E27FC236}">
                <a16:creationId xmlns:a16="http://schemas.microsoft.com/office/drawing/2014/main" id="{D0C6C023-17D3-9F59-6B8D-4D335B4D35B8}"/>
              </a:ext>
            </a:extLst>
          </p:cNvPr>
          <p:cNvSpPr>
            <a:spLocks noGrp="1"/>
          </p:cNvSpPr>
          <p:nvPr>
            <p:ph type="ftr" sz="quarter" idx="3"/>
          </p:nvPr>
        </p:nvSpPr>
        <p:spPr>
          <a:xfrm>
            <a:off x="1378800" y="6062400"/>
            <a:ext cx="3861805" cy="180042"/>
          </a:xfrm>
        </p:spPr>
        <p:txBody>
          <a:bodyPr/>
          <a:lstStyle/>
          <a:p>
            <a:r>
              <a:rPr lang="de-DE"/>
              <a:t>Girls'Day</a:t>
            </a:r>
          </a:p>
        </p:txBody>
      </p:sp>
    </p:spTree>
    <p:extLst>
      <p:ext uri="{BB962C8B-B14F-4D97-AF65-F5344CB8AC3E}">
        <p14:creationId xmlns:p14="http://schemas.microsoft.com/office/powerpoint/2010/main" val="1120915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5FE84-7DED-AB0E-726F-AF67F2967D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CDE3B2F-935E-51EF-D795-94B85DAA95ED}"/>
              </a:ext>
            </a:extLst>
          </p:cNvPr>
          <p:cNvSpPr>
            <a:spLocks noGrp="1"/>
          </p:cNvSpPr>
          <p:nvPr>
            <p:ph type="title"/>
          </p:nvPr>
        </p:nvSpPr>
        <p:spPr/>
        <p:txBody>
          <a:bodyPr/>
          <a:lstStyle/>
          <a:p>
            <a:r>
              <a:rPr lang="de-DE">
                <a:ea typeface="Calibri"/>
                <a:cs typeface="Calibri"/>
              </a:rPr>
              <a:t>Gezielte Manipulation: Content </a:t>
            </a:r>
            <a:r>
              <a:rPr lang="de-DE" err="1">
                <a:ea typeface="Calibri"/>
                <a:cs typeface="Calibri"/>
              </a:rPr>
              <a:t>Creation</a:t>
            </a:r>
            <a:endParaRPr lang="de-DE" err="1"/>
          </a:p>
        </p:txBody>
      </p:sp>
      <p:sp>
        <p:nvSpPr>
          <p:cNvPr id="3" name="Inhaltsplatzhalter 2">
            <a:extLst>
              <a:ext uri="{FF2B5EF4-FFF2-40B4-BE49-F238E27FC236}">
                <a16:creationId xmlns:a16="http://schemas.microsoft.com/office/drawing/2014/main" id="{887211DE-8D95-8F0F-48A8-091ECA62BCAD}"/>
              </a:ext>
            </a:extLst>
          </p:cNvPr>
          <p:cNvSpPr>
            <a:spLocks noGrp="1"/>
          </p:cNvSpPr>
          <p:nvPr>
            <p:ph idx="1"/>
          </p:nvPr>
        </p:nvSpPr>
        <p:spPr/>
        <p:txBody>
          <a:bodyPr/>
          <a:lstStyle/>
          <a:p>
            <a:pPr marL="342265" indent="-342265"/>
            <a:r>
              <a:rPr lang="de-DE">
                <a:ea typeface="Calibri"/>
                <a:cs typeface="Calibri"/>
              </a:rPr>
              <a:t>Um euch vor Fake News und politischer Beeinflussung zu schützen, solltet ihr immer hinterfragen, was für Botschaften eine Person durch ihre Inhalte sendet.</a:t>
            </a:r>
          </a:p>
          <a:p>
            <a:pPr marL="342265" indent="-342265"/>
            <a:r>
              <a:rPr lang="de-DE">
                <a:ea typeface="Calibri"/>
                <a:cs typeface="Calibri"/>
              </a:rPr>
              <a:t>Folgt auf jeden Fall seriösen Medien, um vertrauenswürdige Nachrichten zu bekommen (Tagesschau, Süddeutsche, FAZ, Spiegel, Zeit).</a:t>
            </a:r>
          </a:p>
          <a:p>
            <a:pPr marL="342265" indent="-342265"/>
            <a:endParaRPr lang="de-DE">
              <a:ea typeface="Calibri"/>
              <a:cs typeface="Calibri"/>
            </a:endParaRPr>
          </a:p>
        </p:txBody>
      </p:sp>
      <p:sp>
        <p:nvSpPr>
          <p:cNvPr id="4" name="Datumsplatzhalter 3">
            <a:extLst>
              <a:ext uri="{FF2B5EF4-FFF2-40B4-BE49-F238E27FC236}">
                <a16:creationId xmlns:a16="http://schemas.microsoft.com/office/drawing/2014/main" id="{E9F88809-4A37-BCA2-8E49-309BA0405FF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5EC8109D-7362-B7D2-A6F0-CA5B625DAE72}"/>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A646E0DA-C548-1A38-9BD0-AFC5F422D292}"/>
              </a:ext>
            </a:extLst>
          </p:cNvPr>
          <p:cNvSpPr>
            <a:spLocks noGrp="1"/>
          </p:cNvSpPr>
          <p:nvPr>
            <p:ph type="sldNum" sz="quarter" idx="12"/>
          </p:nvPr>
        </p:nvSpPr>
        <p:spPr/>
        <p:txBody>
          <a:bodyPr/>
          <a:lstStyle/>
          <a:p>
            <a:fld id="{FC0CC166-4E39-43B8-AB91-BDD1C4C9E224}" type="slidenum">
              <a:rPr lang="de-DE" smtClean="0"/>
              <a:t>40</a:t>
            </a:fld>
            <a:endParaRPr lang="de-DE"/>
          </a:p>
        </p:txBody>
      </p:sp>
      <p:pic>
        <p:nvPicPr>
          <p:cNvPr id="7" name="Grafik 6" descr="Ein Bild, das Schrift, Text, Logo, Grafiken enthält.&#10;&#10;KI-generierte Inhalte können fehlerhaft sein.">
            <a:extLst>
              <a:ext uri="{FF2B5EF4-FFF2-40B4-BE49-F238E27FC236}">
                <a16:creationId xmlns:a16="http://schemas.microsoft.com/office/drawing/2014/main" id="{EE9D23A5-3F2F-2F77-EF89-463AC076B69A}"/>
              </a:ext>
            </a:extLst>
          </p:cNvPr>
          <p:cNvPicPr>
            <a:picLocks noChangeAspect="1"/>
          </p:cNvPicPr>
          <p:nvPr/>
        </p:nvPicPr>
        <p:blipFill>
          <a:blip r:embed="rId2"/>
          <a:stretch>
            <a:fillRect/>
          </a:stretch>
        </p:blipFill>
        <p:spPr>
          <a:xfrm>
            <a:off x="4753113" y="4244340"/>
            <a:ext cx="3752959" cy="1219200"/>
          </a:xfrm>
          <a:prstGeom prst="rect">
            <a:avLst/>
          </a:prstGeom>
        </p:spPr>
      </p:pic>
      <p:pic>
        <p:nvPicPr>
          <p:cNvPr id="8" name="Grafik 7" descr="Ein Bild, das Schrift, Typografie, Kalligrafie, Text enthält.&#10;&#10;KI-generierte Inhalte können fehlerhaft sein.">
            <a:extLst>
              <a:ext uri="{FF2B5EF4-FFF2-40B4-BE49-F238E27FC236}">
                <a16:creationId xmlns:a16="http://schemas.microsoft.com/office/drawing/2014/main" id="{0B8675EF-A466-C54A-5FDE-1DFB626534AA}"/>
              </a:ext>
            </a:extLst>
          </p:cNvPr>
          <p:cNvPicPr>
            <a:picLocks noChangeAspect="1"/>
          </p:cNvPicPr>
          <p:nvPr/>
        </p:nvPicPr>
        <p:blipFill>
          <a:blip r:embed="rId3"/>
          <a:stretch>
            <a:fillRect/>
          </a:stretch>
        </p:blipFill>
        <p:spPr>
          <a:xfrm>
            <a:off x="3772010" y="5736907"/>
            <a:ext cx="5715165" cy="657225"/>
          </a:xfrm>
          <a:prstGeom prst="rect">
            <a:avLst/>
          </a:prstGeom>
        </p:spPr>
      </p:pic>
      <p:pic>
        <p:nvPicPr>
          <p:cNvPr id="9" name="Grafik 8" descr="Ein Bild, das Clipart, Grafiken, Design enthält.&#10;&#10;KI-generierte Inhalte können fehlerhaft sein.">
            <a:extLst>
              <a:ext uri="{FF2B5EF4-FFF2-40B4-BE49-F238E27FC236}">
                <a16:creationId xmlns:a16="http://schemas.microsoft.com/office/drawing/2014/main" id="{81B4A17B-E698-CAD0-28BE-3498F32BD289}"/>
              </a:ext>
            </a:extLst>
          </p:cNvPr>
          <p:cNvPicPr>
            <a:picLocks noChangeAspect="1"/>
          </p:cNvPicPr>
          <p:nvPr/>
        </p:nvPicPr>
        <p:blipFill>
          <a:blip r:embed="rId4"/>
          <a:stretch>
            <a:fillRect/>
          </a:stretch>
        </p:blipFill>
        <p:spPr>
          <a:xfrm>
            <a:off x="9100448" y="3751897"/>
            <a:ext cx="2495622" cy="1838325"/>
          </a:xfrm>
          <a:prstGeom prst="rect">
            <a:avLst/>
          </a:prstGeom>
        </p:spPr>
      </p:pic>
      <p:pic>
        <p:nvPicPr>
          <p:cNvPr id="10" name="Grafik 9" descr="Ein Bild, das Text, Logo, Grafiken, Schrift enthält.&#10;&#10;KI-generierte Inhalte können fehlerhaft sein.">
            <a:extLst>
              <a:ext uri="{FF2B5EF4-FFF2-40B4-BE49-F238E27FC236}">
                <a16:creationId xmlns:a16="http://schemas.microsoft.com/office/drawing/2014/main" id="{55E899FC-78E2-8207-5B9E-BA59A310A7B2}"/>
              </a:ext>
            </a:extLst>
          </p:cNvPr>
          <p:cNvPicPr>
            <a:picLocks noChangeAspect="1"/>
          </p:cNvPicPr>
          <p:nvPr/>
        </p:nvPicPr>
        <p:blipFill>
          <a:blip r:embed="rId5"/>
          <a:stretch>
            <a:fillRect/>
          </a:stretch>
        </p:blipFill>
        <p:spPr>
          <a:xfrm>
            <a:off x="445783" y="4531042"/>
            <a:ext cx="3772009" cy="1209675"/>
          </a:xfrm>
          <a:prstGeom prst="rect">
            <a:avLst/>
          </a:prstGeom>
        </p:spPr>
      </p:pic>
    </p:spTree>
    <p:extLst>
      <p:ext uri="{BB962C8B-B14F-4D97-AF65-F5344CB8AC3E}">
        <p14:creationId xmlns:p14="http://schemas.microsoft.com/office/powerpoint/2010/main" val="1176427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C0304-AAC9-1500-E533-AFB873351A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3B6C4D-AFEA-D07B-5868-AFC807949FC6}"/>
              </a:ext>
            </a:extLst>
          </p:cNvPr>
          <p:cNvSpPr>
            <a:spLocks noGrp="1"/>
          </p:cNvSpPr>
          <p:nvPr>
            <p:ph type="title"/>
          </p:nvPr>
        </p:nvSpPr>
        <p:spPr/>
        <p:txBody>
          <a:bodyPr/>
          <a:lstStyle/>
          <a:p>
            <a:r>
              <a:rPr lang="de-DE">
                <a:ea typeface="Calibri"/>
                <a:cs typeface="Calibri"/>
              </a:rPr>
              <a:t>Gezielte Manipulation: App Entwickler*innen</a:t>
            </a:r>
          </a:p>
        </p:txBody>
      </p:sp>
      <p:sp>
        <p:nvSpPr>
          <p:cNvPr id="3" name="Inhaltsplatzhalter 2">
            <a:extLst>
              <a:ext uri="{FF2B5EF4-FFF2-40B4-BE49-F238E27FC236}">
                <a16:creationId xmlns:a16="http://schemas.microsoft.com/office/drawing/2014/main" id="{B7DFA8D1-ED7E-858E-0879-D2632EEE8A4B}"/>
              </a:ext>
            </a:extLst>
          </p:cNvPr>
          <p:cNvSpPr>
            <a:spLocks noGrp="1"/>
          </p:cNvSpPr>
          <p:nvPr>
            <p:ph idx="1"/>
          </p:nvPr>
        </p:nvSpPr>
        <p:spPr/>
        <p:txBody>
          <a:bodyPr/>
          <a:lstStyle/>
          <a:p>
            <a:pPr marL="342265" indent="-342265"/>
            <a:r>
              <a:rPr lang="de-DE">
                <a:ea typeface="Calibri"/>
                <a:cs typeface="Calibri"/>
              </a:rPr>
              <a:t>App Entwickler*innen mit schlechten Absichten können ebenfalls subtil ihre Agenda unterbringen, indem sie gewisse Themen und Eigenschaften gezielt pushen oder aber löschen/nicht so weit verbreiten.</a:t>
            </a:r>
          </a:p>
          <a:p>
            <a:pPr marL="342265" indent="-342265"/>
            <a:r>
              <a:rPr lang="de-DE">
                <a:ea typeface="Calibri"/>
                <a:cs typeface="Calibri"/>
              </a:rPr>
              <a:t>Beispiel 1: TikTok Beiträge mit Wörtern wie LGBTQ wurden/werden gelöscht (</a:t>
            </a:r>
            <a:r>
              <a:rPr lang="de-DE">
                <a:ea typeface="+mn-lt"/>
                <a:cs typeface="+mn-lt"/>
                <a:hlinkClick r:id="rId2"/>
              </a:rPr>
              <a:t>https://www.tagesschau.de/investigativ/ndr/tik-tok-begriffe-101.html</a:t>
            </a:r>
            <a:r>
              <a:rPr lang="de-DE">
                <a:ea typeface="+mn-lt"/>
                <a:cs typeface="+mn-lt"/>
              </a:rPr>
              <a:t>).</a:t>
            </a:r>
          </a:p>
          <a:p>
            <a:pPr marL="342265" indent="-342265"/>
            <a:r>
              <a:rPr lang="de-DE">
                <a:ea typeface="Calibri"/>
                <a:cs typeface="Calibri"/>
              </a:rPr>
              <a:t>Beispiel 2: Instagram und TikTok löschten/löschen Fotos von "übergewichtigen" Menschen, die "zu viel" nackte Haut zeigen (</a:t>
            </a:r>
            <a:r>
              <a:rPr lang="de-DE">
                <a:ea typeface="+mn-lt"/>
                <a:cs typeface="+mn-lt"/>
                <a:hlinkClick r:id="rId3"/>
              </a:rPr>
              <a:t>https://taz.de/Algorithmen-und-Diskriminierung/!5785746/</a:t>
            </a:r>
            <a:r>
              <a:rPr lang="de-DE">
                <a:ea typeface="+mn-lt"/>
                <a:cs typeface="+mn-lt"/>
              </a:rPr>
              <a:t>).</a:t>
            </a:r>
            <a:endParaRPr lang="de-DE">
              <a:ea typeface="Calibri"/>
              <a:cs typeface="Calibri"/>
            </a:endParaRPr>
          </a:p>
          <a:p>
            <a:pPr marL="342265" indent="-342265"/>
            <a:endParaRPr lang="de-DE">
              <a:ea typeface="Calibri"/>
              <a:cs typeface="Calibri"/>
            </a:endParaRPr>
          </a:p>
          <a:p>
            <a:pPr marL="342265" indent="-342265"/>
            <a:endParaRPr lang="de-DE">
              <a:ea typeface="Calibri"/>
              <a:cs typeface="Calibri"/>
            </a:endParaRPr>
          </a:p>
          <a:p>
            <a:pPr marL="342265" indent="-342265"/>
            <a:endParaRPr lang="de-DE">
              <a:ea typeface="Calibri"/>
              <a:cs typeface="Calibri"/>
            </a:endParaRPr>
          </a:p>
        </p:txBody>
      </p:sp>
      <p:sp>
        <p:nvSpPr>
          <p:cNvPr id="4" name="Datumsplatzhalter 3">
            <a:extLst>
              <a:ext uri="{FF2B5EF4-FFF2-40B4-BE49-F238E27FC236}">
                <a16:creationId xmlns:a16="http://schemas.microsoft.com/office/drawing/2014/main" id="{8DC4B9BE-B499-7858-B320-DC0600B0B985}"/>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AB5383D4-7444-07C3-1EEB-B32F237481FB}"/>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DCFC0DC9-E15B-C8B2-1EFF-4746BF2DADC6}"/>
              </a:ext>
            </a:extLst>
          </p:cNvPr>
          <p:cNvSpPr>
            <a:spLocks noGrp="1"/>
          </p:cNvSpPr>
          <p:nvPr>
            <p:ph type="sldNum" sz="quarter" idx="12"/>
          </p:nvPr>
        </p:nvSpPr>
        <p:spPr/>
        <p:txBody>
          <a:bodyPr/>
          <a:lstStyle/>
          <a:p>
            <a:fld id="{FC0CC166-4E39-43B8-AB91-BDD1C4C9E224}" type="slidenum">
              <a:rPr lang="de-DE" smtClean="0"/>
              <a:t>41</a:t>
            </a:fld>
            <a:endParaRPr lang="de-DE"/>
          </a:p>
        </p:txBody>
      </p:sp>
    </p:spTree>
    <p:extLst>
      <p:ext uri="{BB962C8B-B14F-4D97-AF65-F5344CB8AC3E}">
        <p14:creationId xmlns:p14="http://schemas.microsoft.com/office/powerpoint/2010/main" val="110986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728391-C26A-3759-2F0E-3FF2F2988F3C}"/>
              </a:ext>
            </a:extLst>
          </p:cNvPr>
          <p:cNvSpPr>
            <a:spLocks noGrp="1"/>
          </p:cNvSpPr>
          <p:nvPr>
            <p:ph type="title"/>
          </p:nvPr>
        </p:nvSpPr>
        <p:spPr/>
        <p:txBody>
          <a:bodyPr/>
          <a:lstStyle/>
          <a:p>
            <a:r>
              <a:rPr lang="de-DE">
                <a:ea typeface="Calibri"/>
                <a:cs typeface="Calibri"/>
              </a:rPr>
              <a:t>Gezielte Manipulation: App Entwickler*innen</a:t>
            </a:r>
            <a:endParaRPr lang="de-DE"/>
          </a:p>
        </p:txBody>
      </p:sp>
      <p:sp>
        <p:nvSpPr>
          <p:cNvPr id="3" name="Inhaltsplatzhalter 2">
            <a:extLst>
              <a:ext uri="{FF2B5EF4-FFF2-40B4-BE49-F238E27FC236}">
                <a16:creationId xmlns:a16="http://schemas.microsoft.com/office/drawing/2014/main" id="{EF414160-460F-BA1D-2E3F-2181A8A24C1A}"/>
              </a:ext>
            </a:extLst>
          </p:cNvPr>
          <p:cNvSpPr>
            <a:spLocks noGrp="1"/>
          </p:cNvSpPr>
          <p:nvPr>
            <p:ph idx="1"/>
          </p:nvPr>
        </p:nvSpPr>
        <p:spPr/>
        <p:txBody>
          <a:bodyPr/>
          <a:lstStyle/>
          <a:p>
            <a:pPr marL="342265" indent="-342265"/>
            <a:r>
              <a:rPr lang="de-DE">
                <a:ea typeface="Calibri"/>
                <a:cs typeface="Calibri"/>
              </a:rPr>
              <a:t>Auch hier kommt ihr mit einer bestimmten Agenda nicht in Kontakt oder gezielt in Kontakt. Das kann sehr problematisch sein.</a:t>
            </a:r>
          </a:p>
          <a:p>
            <a:pPr marL="342265" indent="-342265"/>
            <a:r>
              <a:rPr lang="de-DE">
                <a:ea typeface="Calibri"/>
                <a:cs typeface="Calibri"/>
              </a:rPr>
              <a:t>Vor allem stellt sich die Frage: Wer darf überhaupt entscheiden, welche Inhalte gelöscht werden?</a:t>
            </a:r>
          </a:p>
          <a:p>
            <a:pPr marL="742315" lvl="1" indent="-285115">
              <a:buFont typeface="Courier New" panose="020B0604020202020204" pitchFamily="34" charset="0"/>
              <a:buChar char="o"/>
            </a:pPr>
            <a:r>
              <a:rPr lang="de-DE">
                <a:ea typeface="Calibri"/>
                <a:cs typeface="Calibri"/>
              </a:rPr>
              <a:t>Es ist gut, </a:t>
            </a:r>
            <a:r>
              <a:rPr lang="de-DE" err="1">
                <a:ea typeface="Calibri"/>
                <a:cs typeface="Calibri"/>
              </a:rPr>
              <a:t>Hate</a:t>
            </a:r>
            <a:r>
              <a:rPr lang="de-DE">
                <a:ea typeface="Calibri"/>
                <a:cs typeface="Calibri"/>
              </a:rPr>
              <a:t> Speech zu löschen.</a:t>
            </a:r>
          </a:p>
          <a:p>
            <a:pPr marL="742315" lvl="1" indent="-285115">
              <a:buFont typeface="Courier New" panose="020B0604020202020204" pitchFamily="34" charset="0"/>
              <a:buChar char="o"/>
            </a:pPr>
            <a:r>
              <a:rPr lang="de-DE">
                <a:ea typeface="Calibri"/>
                <a:cs typeface="Calibri"/>
              </a:rPr>
              <a:t>Aber das Löschen von Themen wie "LGBTQ" entspricht einer Zensur.</a:t>
            </a:r>
          </a:p>
          <a:p>
            <a:pPr marL="742315" lvl="1" indent="-285115">
              <a:buFont typeface="Courier New" panose="020B0604020202020204" pitchFamily="34" charset="0"/>
              <a:buChar char="o"/>
            </a:pPr>
            <a:r>
              <a:rPr lang="de-DE">
                <a:ea typeface="Calibri"/>
                <a:cs typeface="Calibri"/>
              </a:rPr>
              <a:t>Die Aufsicht darüber unterliegt einem nicht-europäischen Unternehmen. Ist das okay?</a:t>
            </a:r>
          </a:p>
        </p:txBody>
      </p:sp>
      <p:sp>
        <p:nvSpPr>
          <p:cNvPr id="4" name="Datumsplatzhalter 3">
            <a:extLst>
              <a:ext uri="{FF2B5EF4-FFF2-40B4-BE49-F238E27FC236}">
                <a16:creationId xmlns:a16="http://schemas.microsoft.com/office/drawing/2014/main" id="{58D1FB3B-029A-78BE-B407-4B957B53A2BE}"/>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41CD387C-FCEA-0A70-C659-CDC082678DEF}"/>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FA796389-80F5-910B-D712-44433AB6BE90}"/>
              </a:ext>
            </a:extLst>
          </p:cNvPr>
          <p:cNvSpPr>
            <a:spLocks noGrp="1"/>
          </p:cNvSpPr>
          <p:nvPr>
            <p:ph type="sldNum" sz="quarter" idx="12"/>
          </p:nvPr>
        </p:nvSpPr>
        <p:spPr/>
        <p:txBody>
          <a:bodyPr/>
          <a:lstStyle/>
          <a:p>
            <a:fld id="{FC0CC166-4E39-43B8-AB91-BDD1C4C9E224}" type="slidenum">
              <a:rPr lang="de-DE" smtClean="0"/>
              <a:t>42</a:t>
            </a:fld>
            <a:endParaRPr lang="de-DE"/>
          </a:p>
        </p:txBody>
      </p:sp>
    </p:spTree>
    <p:extLst>
      <p:ext uri="{BB962C8B-B14F-4D97-AF65-F5344CB8AC3E}">
        <p14:creationId xmlns:p14="http://schemas.microsoft.com/office/powerpoint/2010/main" val="3635005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80FF-77FE-94DB-A329-63A9AE2DA6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10A7B4-0856-0618-0EF0-B4D2F8445E8F}"/>
              </a:ext>
            </a:extLst>
          </p:cNvPr>
          <p:cNvSpPr>
            <a:spLocks noGrp="1"/>
          </p:cNvSpPr>
          <p:nvPr>
            <p:ph type="title"/>
          </p:nvPr>
        </p:nvSpPr>
        <p:spPr/>
        <p:txBody>
          <a:bodyPr/>
          <a:lstStyle/>
          <a:p>
            <a:r>
              <a:rPr lang="de-DE">
                <a:ea typeface="Calibri"/>
                <a:cs typeface="Calibri"/>
              </a:rPr>
              <a:t>Gezielte Manipulation: App Entwickler*innen</a:t>
            </a:r>
            <a:endParaRPr lang="de-DE"/>
          </a:p>
        </p:txBody>
      </p:sp>
      <p:sp>
        <p:nvSpPr>
          <p:cNvPr id="3" name="Inhaltsplatzhalter 2">
            <a:extLst>
              <a:ext uri="{FF2B5EF4-FFF2-40B4-BE49-F238E27FC236}">
                <a16:creationId xmlns:a16="http://schemas.microsoft.com/office/drawing/2014/main" id="{CB2825D1-B89A-D42F-8E2A-E753C9B62392}"/>
              </a:ext>
            </a:extLst>
          </p:cNvPr>
          <p:cNvSpPr>
            <a:spLocks noGrp="1"/>
          </p:cNvSpPr>
          <p:nvPr>
            <p:ph idx="1"/>
          </p:nvPr>
        </p:nvSpPr>
        <p:spPr/>
        <p:txBody>
          <a:bodyPr/>
          <a:lstStyle/>
          <a:p>
            <a:pPr marL="342265" indent="-342265"/>
            <a:r>
              <a:rPr lang="de-DE">
                <a:ea typeface="Calibri"/>
                <a:cs typeface="Calibri"/>
              </a:rPr>
              <a:t>Seid euch bewusst, dass auch ein Unternehmen politisch oder gesellschaftlich Einfluss nehmen kann und vielleicht sogar möchte.</a:t>
            </a:r>
          </a:p>
          <a:p>
            <a:pPr marL="342265" indent="-342265"/>
            <a:r>
              <a:rPr lang="de-DE">
                <a:ea typeface="Calibri"/>
                <a:cs typeface="Calibri"/>
              </a:rPr>
              <a:t>Informiert euch über das Unternehmen und den Standort.</a:t>
            </a:r>
          </a:p>
          <a:p>
            <a:pPr marL="342265" indent="-342265"/>
            <a:r>
              <a:rPr lang="de-DE">
                <a:ea typeface="Calibri"/>
                <a:cs typeface="Calibri"/>
              </a:rPr>
              <a:t>Informiert euch in seriösen Medien über die Plattformen. Ihr selbst könnt leider viele Arten der Manipulation nicht entdecken – </a:t>
            </a:r>
            <a:r>
              <a:rPr lang="de-DE" b="1">
                <a:ea typeface="Calibri"/>
                <a:cs typeface="Calibri"/>
              </a:rPr>
              <a:t>was nicht da ist, kann man auch nicht sehen.</a:t>
            </a:r>
          </a:p>
        </p:txBody>
      </p:sp>
      <p:sp>
        <p:nvSpPr>
          <p:cNvPr id="4" name="Datumsplatzhalter 3">
            <a:extLst>
              <a:ext uri="{FF2B5EF4-FFF2-40B4-BE49-F238E27FC236}">
                <a16:creationId xmlns:a16="http://schemas.microsoft.com/office/drawing/2014/main" id="{D3CBB5FC-990B-5E54-FDC0-D6B05602234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5C6C227C-CE47-D7A5-F04E-5F9E9FC0007E}"/>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86DA4A87-2F82-B65D-3F7A-C08C23EF7525}"/>
              </a:ext>
            </a:extLst>
          </p:cNvPr>
          <p:cNvSpPr>
            <a:spLocks noGrp="1"/>
          </p:cNvSpPr>
          <p:nvPr>
            <p:ph type="sldNum" sz="quarter" idx="12"/>
          </p:nvPr>
        </p:nvSpPr>
        <p:spPr/>
        <p:txBody>
          <a:bodyPr/>
          <a:lstStyle/>
          <a:p>
            <a:fld id="{FC0CC166-4E39-43B8-AB91-BDD1C4C9E224}" type="slidenum">
              <a:rPr lang="de-DE" smtClean="0"/>
              <a:t>43</a:t>
            </a:fld>
            <a:endParaRPr lang="de-DE"/>
          </a:p>
        </p:txBody>
      </p:sp>
    </p:spTree>
    <p:extLst>
      <p:ext uri="{BB962C8B-B14F-4D97-AF65-F5344CB8AC3E}">
        <p14:creationId xmlns:p14="http://schemas.microsoft.com/office/powerpoint/2010/main" val="2359577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96101-8988-A217-BBE4-68F864570EE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93E9326-D4BC-18D8-6601-A84A50A7D10E}"/>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6FE2DA3B-A7D5-9FFD-F97B-FBF50D48088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13623BA0-6760-E5CF-30D2-D82CE1EB5E6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E816ECB8-A5A7-33FA-7B21-A20CF38301A2}"/>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24D531DD-DAF8-F77B-A0E4-311CCDF4D3EE}"/>
              </a:ext>
            </a:extLst>
          </p:cNvPr>
          <p:cNvSpPr>
            <a:spLocks noGrp="1"/>
          </p:cNvSpPr>
          <p:nvPr>
            <p:ph type="sldNum" sz="quarter" idx="12"/>
          </p:nvPr>
        </p:nvSpPr>
        <p:spPr/>
        <p:txBody>
          <a:bodyPr/>
          <a:lstStyle/>
          <a:p>
            <a:fld id="{FC0CC166-4E39-43B8-AB91-BDD1C4C9E224}" type="slidenum">
              <a:rPr lang="de-DE" smtClean="0"/>
              <a:t>44</a:t>
            </a:fld>
            <a:endParaRPr lang="de-DE"/>
          </a:p>
        </p:txBody>
      </p:sp>
      <p:sp>
        <p:nvSpPr>
          <p:cNvPr id="10" name="Inhaltsplatzhalter 2">
            <a:extLst>
              <a:ext uri="{FF2B5EF4-FFF2-40B4-BE49-F238E27FC236}">
                <a16:creationId xmlns:a16="http://schemas.microsoft.com/office/drawing/2014/main" id="{EA927207-9084-3960-864F-8CAAE37411F4}"/>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endParaRPr lang="de-DE"/>
          </a:p>
          <a:p>
            <a:pPr marL="342265" indent="-342265"/>
            <a:r>
              <a:rPr lang="de-DE">
                <a:solidFill>
                  <a:srgbClr val="A7D7FF"/>
                </a:solidFill>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118091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C93911-A933-B7C7-4F79-07FBA37A0E65}"/>
              </a:ext>
            </a:extLst>
          </p:cNvPr>
          <p:cNvSpPr>
            <a:spLocks noGrp="1"/>
          </p:cNvSpPr>
          <p:nvPr>
            <p:ph type="title"/>
          </p:nvPr>
        </p:nvSpPr>
        <p:spPr/>
        <p:txBody>
          <a:bodyPr/>
          <a:lstStyle/>
          <a:p>
            <a:r>
              <a:rPr lang="de-DE">
                <a:ea typeface="Calibri"/>
                <a:cs typeface="Calibri"/>
              </a:rPr>
              <a:t>Chancen</a:t>
            </a:r>
            <a:endParaRPr lang="de-DE"/>
          </a:p>
        </p:txBody>
      </p:sp>
      <p:sp>
        <p:nvSpPr>
          <p:cNvPr id="3" name="Inhaltsplatzhalter 2">
            <a:extLst>
              <a:ext uri="{FF2B5EF4-FFF2-40B4-BE49-F238E27FC236}">
                <a16:creationId xmlns:a16="http://schemas.microsoft.com/office/drawing/2014/main" id="{753A9D73-9E6C-FBA8-7994-36F43643A848}"/>
              </a:ext>
            </a:extLst>
          </p:cNvPr>
          <p:cNvSpPr>
            <a:spLocks noGrp="1"/>
          </p:cNvSpPr>
          <p:nvPr>
            <p:ph idx="1"/>
          </p:nvPr>
        </p:nvSpPr>
        <p:spPr/>
        <p:txBody>
          <a:bodyPr/>
          <a:lstStyle/>
          <a:p>
            <a:pPr marL="0" indent="0">
              <a:buNone/>
            </a:pPr>
            <a:endParaRPr lang="de-DE">
              <a:ea typeface="Calibri"/>
              <a:cs typeface="Calibri"/>
            </a:endParaRPr>
          </a:p>
        </p:txBody>
      </p:sp>
      <p:sp>
        <p:nvSpPr>
          <p:cNvPr id="4" name="Datumsplatzhalter 3">
            <a:extLst>
              <a:ext uri="{FF2B5EF4-FFF2-40B4-BE49-F238E27FC236}">
                <a16:creationId xmlns:a16="http://schemas.microsoft.com/office/drawing/2014/main" id="{41F9F0D4-BFCB-0E19-B0C8-E6355F03E25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2D337E4E-19ED-2C73-A73B-EA75D93C3FCB}"/>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24EC8249-E934-6039-21B6-4FFE4DCC03BE}"/>
              </a:ext>
            </a:extLst>
          </p:cNvPr>
          <p:cNvSpPr>
            <a:spLocks noGrp="1"/>
          </p:cNvSpPr>
          <p:nvPr>
            <p:ph type="sldNum" sz="quarter" idx="12"/>
          </p:nvPr>
        </p:nvSpPr>
        <p:spPr/>
        <p:txBody>
          <a:bodyPr/>
          <a:lstStyle/>
          <a:p>
            <a:fld id="{FC0CC166-4E39-43B8-AB91-BDD1C4C9E224}" type="slidenum">
              <a:rPr lang="de-DE" smtClean="0"/>
              <a:t>45</a:t>
            </a:fld>
            <a:endParaRPr lang="de-DE"/>
          </a:p>
        </p:txBody>
      </p:sp>
      <p:sp>
        <p:nvSpPr>
          <p:cNvPr id="8" name="Sprechblase: rechteckig 7">
            <a:extLst>
              <a:ext uri="{FF2B5EF4-FFF2-40B4-BE49-F238E27FC236}">
                <a16:creationId xmlns:a16="http://schemas.microsoft.com/office/drawing/2014/main" id="{AD441F04-AD3B-7762-8C50-0B9FCD65269F}"/>
              </a:ext>
            </a:extLst>
          </p:cNvPr>
          <p:cNvSpPr/>
          <p:nvPr/>
        </p:nvSpPr>
        <p:spPr>
          <a:xfrm>
            <a:off x="4357992" y="2178000"/>
            <a:ext cx="4922196" cy="2055779"/>
          </a:xfrm>
          <a:prstGeom prst="wedgeRectCallout">
            <a:avLst>
              <a:gd name="adj1" fmla="val -63784"/>
              <a:gd name="adj2" fmla="val 7638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de-DE" sz="4000" err="1">
                <a:ea typeface="Calibri"/>
                <a:cs typeface="Calibri"/>
              </a:rPr>
              <a:t>Social</a:t>
            </a:r>
            <a:r>
              <a:rPr lang="de-DE" sz="4000">
                <a:ea typeface="Calibri"/>
                <a:cs typeface="Calibri"/>
              </a:rPr>
              <a:t> Media erlaubt uns... ?</a:t>
            </a:r>
          </a:p>
        </p:txBody>
      </p:sp>
    </p:spTree>
    <p:extLst>
      <p:ext uri="{BB962C8B-B14F-4D97-AF65-F5344CB8AC3E}">
        <p14:creationId xmlns:p14="http://schemas.microsoft.com/office/powerpoint/2010/main" val="4062554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376B-2B36-7927-0194-3E4B0D977B0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936539-CE6E-33BC-ECC3-C2C1A3CB0FA4}"/>
              </a:ext>
            </a:extLst>
          </p:cNvPr>
          <p:cNvSpPr>
            <a:spLocks noGrp="1"/>
          </p:cNvSpPr>
          <p:nvPr>
            <p:ph type="title"/>
          </p:nvPr>
        </p:nvSpPr>
        <p:spPr/>
        <p:txBody>
          <a:bodyPr/>
          <a:lstStyle/>
          <a:p>
            <a:r>
              <a:rPr lang="de-DE">
                <a:ea typeface="Calibri"/>
                <a:cs typeface="Calibri"/>
              </a:rPr>
              <a:t>Chancen</a:t>
            </a:r>
            <a:endParaRPr lang="de-DE"/>
          </a:p>
        </p:txBody>
      </p:sp>
      <p:sp>
        <p:nvSpPr>
          <p:cNvPr id="3" name="Inhaltsplatzhalter 2">
            <a:extLst>
              <a:ext uri="{FF2B5EF4-FFF2-40B4-BE49-F238E27FC236}">
                <a16:creationId xmlns:a16="http://schemas.microsoft.com/office/drawing/2014/main" id="{7E97CD67-1EF1-461F-6437-A47C27B52EAC}"/>
              </a:ext>
            </a:extLst>
          </p:cNvPr>
          <p:cNvSpPr>
            <a:spLocks noGrp="1"/>
          </p:cNvSpPr>
          <p:nvPr>
            <p:ph idx="1"/>
          </p:nvPr>
        </p:nvSpPr>
        <p:spPr>
          <a:xfrm>
            <a:off x="1378800" y="1586775"/>
            <a:ext cx="9432000" cy="3690000"/>
          </a:xfrm>
        </p:spPr>
        <p:txBody>
          <a:bodyPr/>
          <a:lstStyle/>
          <a:p>
            <a:pPr marL="342265" indent="-342265"/>
            <a:r>
              <a:rPr lang="de-DE">
                <a:ea typeface="Calibri"/>
                <a:cs typeface="Calibri"/>
              </a:rPr>
              <a:t>Sich zu </a:t>
            </a:r>
            <a:r>
              <a:rPr lang="de-DE" b="1">
                <a:ea typeface="Calibri"/>
                <a:cs typeface="Calibri"/>
              </a:rPr>
              <a:t>Themen informieren</a:t>
            </a:r>
            <a:r>
              <a:rPr lang="de-DE">
                <a:ea typeface="Calibri"/>
                <a:cs typeface="Calibri"/>
              </a:rPr>
              <a:t>, die einen interessieren – auch wenn die ein bisschen "</a:t>
            </a:r>
            <a:r>
              <a:rPr lang="de-DE" err="1">
                <a:ea typeface="Calibri"/>
                <a:cs typeface="Calibri"/>
              </a:rPr>
              <a:t>nischiger</a:t>
            </a:r>
            <a:r>
              <a:rPr lang="de-DE">
                <a:ea typeface="Calibri"/>
                <a:cs typeface="Calibri"/>
              </a:rPr>
              <a:t>" sind (z.B. spezielle Sportarten, Kochen, spezielle Bücher)</a:t>
            </a:r>
            <a:endParaRPr lang="de-DE">
              <a:solidFill>
                <a:srgbClr val="000000"/>
              </a:solidFill>
              <a:ea typeface="Calibri"/>
              <a:cs typeface="Calibri"/>
            </a:endParaRPr>
          </a:p>
          <a:p>
            <a:pPr marL="342265" indent="-342265"/>
            <a:r>
              <a:rPr lang="de-DE">
                <a:ea typeface="Calibri"/>
                <a:cs typeface="Calibri"/>
              </a:rPr>
              <a:t>Leute zu finden, die </a:t>
            </a:r>
            <a:r>
              <a:rPr lang="de-DE" b="1">
                <a:ea typeface="Calibri"/>
                <a:cs typeface="Calibri"/>
              </a:rPr>
              <a:t>ähnliche Interessen und Anliege</a:t>
            </a:r>
            <a:r>
              <a:rPr lang="de-DE">
                <a:ea typeface="Calibri"/>
                <a:cs typeface="Calibri"/>
              </a:rPr>
              <a:t>n haben und sich mit diesen </a:t>
            </a:r>
            <a:r>
              <a:rPr lang="de-DE" b="1">
                <a:ea typeface="Calibri"/>
                <a:cs typeface="Calibri"/>
              </a:rPr>
              <a:t>vernetzen</a:t>
            </a:r>
            <a:r>
              <a:rPr lang="de-DE">
                <a:ea typeface="Calibri"/>
                <a:cs typeface="Calibri"/>
              </a:rPr>
              <a:t> (z.B. Hobbys, politische Aktivitäten)</a:t>
            </a:r>
            <a:endParaRPr lang="de-DE">
              <a:solidFill>
                <a:srgbClr val="000000"/>
              </a:solidFill>
              <a:ea typeface="Calibri"/>
              <a:cs typeface="Calibri"/>
            </a:endParaRPr>
          </a:p>
          <a:p>
            <a:pPr marL="342265" indent="-342265"/>
            <a:r>
              <a:rPr lang="de-DE">
                <a:ea typeface="Calibri"/>
                <a:cs typeface="Calibri"/>
              </a:rPr>
              <a:t>Sich</a:t>
            </a:r>
            <a:r>
              <a:rPr lang="de-DE" b="1">
                <a:ea typeface="Calibri"/>
                <a:cs typeface="Calibri"/>
              </a:rPr>
              <a:t> inspirieren </a:t>
            </a:r>
            <a:r>
              <a:rPr lang="de-DE">
                <a:ea typeface="Calibri"/>
                <a:cs typeface="Calibri"/>
              </a:rPr>
              <a:t>zu lassen (z.B. zur Einrichtung)</a:t>
            </a:r>
            <a:endParaRPr lang="de-DE">
              <a:solidFill>
                <a:srgbClr val="000000"/>
              </a:solidFill>
              <a:ea typeface="Calibri"/>
              <a:cs typeface="Calibri"/>
            </a:endParaRPr>
          </a:p>
          <a:p>
            <a:pPr marL="342265" indent="-342265"/>
            <a:r>
              <a:rPr lang="de-DE" b="1">
                <a:ea typeface="Calibri"/>
                <a:cs typeface="Calibri"/>
              </a:rPr>
              <a:t>Spaß </a:t>
            </a:r>
            <a:r>
              <a:rPr lang="de-DE">
                <a:ea typeface="Calibri"/>
                <a:cs typeface="Calibri"/>
              </a:rPr>
              <a:t>zu haben (z.B. Tänze, süße Tiervideos)</a:t>
            </a:r>
            <a:endParaRPr lang="de-DE">
              <a:solidFill>
                <a:srgbClr val="000000"/>
              </a:solidFill>
              <a:ea typeface="Calibri"/>
              <a:cs typeface="Calibri"/>
            </a:endParaRPr>
          </a:p>
          <a:p>
            <a:pPr marL="342265" indent="-342265"/>
            <a:r>
              <a:rPr lang="de-DE">
                <a:ea typeface="Calibri"/>
                <a:cs typeface="Calibri"/>
              </a:rPr>
              <a:t>Mit Leuten </a:t>
            </a:r>
            <a:r>
              <a:rPr lang="de-DE" b="1">
                <a:ea typeface="Calibri"/>
                <a:cs typeface="Calibri"/>
              </a:rPr>
              <a:t>in Kontakt zu bleiben</a:t>
            </a:r>
            <a:r>
              <a:rPr lang="de-DE">
                <a:ea typeface="Calibri"/>
                <a:cs typeface="Calibri"/>
              </a:rPr>
              <a:t>, die man nicht so oft sieht (z.B. die man vom Schüler*innen-Austausch kennt)</a:t>
            </a:r>
          </a:p>
          <a:p>
            <a:pPr marL="342265" indent="-342265"/>
            <a:r>
              <a:rPr lang="de-DE">
                <a:ea typeface="Calibri"/>
                <a:cs typeface="Calibri"/>
              </a:rPr>
              <a:t>Seine eigene </a:t>
            </a:r>
            <a:r>
              <a:rPr lang="de-DE" b="1">
                <a:ea typeface="Calibri"/>
                <a:cs typeface="Calibri"/>
              </a:rPr>
              <a:t>Kreativität und Leidenschaft zu teilen </a:t>
            </a:r>
            <a:r>
              <a:rPr lang="de-DE">
                <a:ea typeface="Calibri"/>
                <a:cs typeface="Calibri"/>
              </a:rPr>
              <a:t>(z.B. selbstgemalte Bilder)</a:t>
            </a:r>
          </a:p>
        </p:txBody>
      </p:sp>
      <p:sp>
        <p:nvSpPr>
          <p:cNvPr id="4" name="Datumsplatzhalter 3">
            <a:extLst>
              <a:ext uri="{FF2B5EF4-FFF2-40B4-BE49-F238E27FC236}">
                <a16:creationId xmlns:a16="http://schemas.microsoft.com/office/drawing/2014/main" id="{399D2E0D-51FC-B115-0318-5377E853F091}"/>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4A91DFF1-1AAA-5FCD-8530-77FB64C6003E}"/>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D1B7D2A7-1F55-0ACA-6735-5CBE2ACE2E80}"/>
              </a:ext>
            </a:extLst>
          </p:cNvPr>
          <p:cNvSpPr>
            <a:spLocks noGrp="1"/>
          </p:cNvSpPr>
          <p:nvPr>
            <p:ph type="sldNum" sz="quarter" idx="12"/>
          </p:nvPr>
        </p:nvSpPr>
        <p:spPr/>
        <p:txBody>
          <a:bodyPr/>
          <a:lstStyle/>
          <a:p>
            <a:fld id="{FC0CC166-4E39-43B8-AB91-BDD1C4C9E224}" type="slidenum">
              <a:rPr lang="de-DE" smtClean="0"/>
              <a:t>46</a:t>
            </a:fld>
            <a:endParaRPr lang="de-DE"/>
          </a:p>
        </p:txBody>
      </p:sp>
    </p:spTree>
    <p:extLst>
      <p:ext uri="{BB962C8B-B14F-4D97-AF65-F5344CB8AC3E}">
        <p14:creationId xmlns:p14="http://schemas.microsoft.com/office/powerpoint/2010/main" val="2833676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6F4584-EF2B-FD28-DB27-68EBE03D8FA3}"/>
              </a:ext>
            </a:extLst>
          </p:cNvPr>
          <p:cNvSpPr>
            <a:spLocks noGrp="1"/>
          </p:cNvSpPr>
          <p:nvPr>
            <p:ph type="title"/>
          </p:nvPr>
        </p:nvSpPr>
        <p:spPr/>
        <p:txBody>
          <a:bodyPr/>
          <a:lstStyle/>
          <a:p>
            <a:r>
              <a:rPr lang="de-DE" err="1">
                <a:ea typeface="Calibri"/>
                <a:cs typeface="Calibri"/>
              </a:rPr>
              <a:t>Erfolgsstories</a:t>
            </a:r>
            <a:endParaRPr lang="de-DE" err="1"/>
          </a:p>
        </p:txBody>
      </p:sp>
      <p:sp>
        <p:nvSpPr>
          <p:cNvPr id="3" name="Inhaltsplatzhalter 2">
            <a:extLst>
              <a:ext uri="{FF2B5EF4-FFF2-40B4-BE49-F238E27FC236}">
                <a16:creationId xmlns:a16="http://schemas.microsoft.com/office/drawing/2014/main" id="{469B651E-E9AE-7060-EA03-02C75DE64344}"/>
              </a:ext>
            </a:extLst>
          </p:cNvPr>
          <p:cNvSpPr>
            <a:spLocks noGrp="1"/>
          </p:cNvSpPr>
          <p:nvPr>
            <p:ph idx="1"/>
          </p:nvPr>
        </p:nvSpPr>
        <p:spPr>
          <a:xfrm>
            <a:off x="1378800" y="1864075"/>
            <a:ext cx="9432000" cy="3690000"/>
          </a:xfrm>
        </p:spPr>
        <p:txBody>
          <a:bodyPr/>
          <a:lstStyle/>
          <a:p>
            <a:pPr marL="342265" indent="-342265"/>
            <a:r>
              <a:rPr lang="de-DE" err="1">
                <a:ea typeface="Calibri"/>
                <a:cs typeface="Calibri"/>
              </a:rPr>
              <a:t>Social</a:t>
            </a:r>
            <a:r>
              <a:rPr lang="de-DE">
                <a:ea typeface="Calibri"/>
                <a:cs typeface="Calibri"/>
              </a:rPr>
              <a:t> Media wird genutzt, um sich für Protestaktionen zu vernetzen: </a:t>
            </a:r>
            <a:r>
              <a:rPr lang="de-DE">
                <a:ea typeface="+mn-lt"/>
                <a:cs typeface="+mn-lt"/>
                <a:hlinkClick r:id="rId2"/>
              </a:rPr>
              <a:t>https://reutersinstitute.politics.ox.ac.uk/news/not-quite-arab-spring-how-protestors-iran-are-using-social-media-innovative-ways</a:t>
            </a:r>
            <a:endParaRPr lang="de-DE">
              <a:ea typeface="+mn-lt"/>
              <a:cs typeface="+mn-lt"/>
            </a:endParaRPr>
          </a:p>
          <a:p>
            <a:pPr marL="342265" indent="-342265"/>
            <a:r>
              <a:rPr lang="de-DE">
                <a:ea typeface="Calibri"/>
                <a:cs typeface="Calibri"/>
              </a:rPr>
              <a:t>Und um Zensur kreativ zu umgehen: </a:t>
            </a:r>
            <a:r>
              <a:rPr lang="de-DE">
                <a:ea typeface="+mn-lt"/>
                <a:cs typeface="+mn-lt"/>
                <a:hlinkClick r:id="rId3"/>
              </a:rPr>
              <a:t>https://www.nzz.ch/technologie/proteste-in-china-social-media-erlaubte-die-umgehung-der-zensur-ld.1714388</a:t>
            </a:r>
          </a:p>
          <a:p>
            <a:pPr marL="342265" indent="-342265"/>
            <a:r>
              <a:rPr lang="de-DE">
                <a:ea typeface="+mn-lt"/>
                <a:cs typeface="+mn-lt"/>
              </a:rPr>
              <a:t>Oder um Berufe bekannt zu machen (</a:t>
            </a:r>
            <a:r>
              <a:rPr lang="de-DE">
                <a:ea typeface="+mn-lt"/>
                <a:cs typeface="+mn-lt"/>
                <a:hlinkClick r:id="rId4"/>
              </a:rPr>
              <a:t>https://www.ndr.de/fernsehen/sendungen/das/Norddeutschland-und-die-Welt,sendung1418522.html</a:t>
            </a:r>
            <a:r>
              <a:rPr lang="de-DE">
                <a:ea typeface="+mn-lt"/>
                <a:cs typeface="+mn-lt"/>
              </a:rPr>
              <a:t>, </a:t>
            </a:r>
            <a:r>
              <a:rPr lang="de-DE">
                <a:ea typeface="+mn-lt"/>
                <a:cs typeface="+mn-lt"/>
                <a:hlinkClick r:id="rId5"/>
              </a:rPr>
              <a:t>https://www.n-tv.de/sport/fussball-em/Dachdeckerin-Chiara-schickt-Manuel-Neuer-zur-EM-article24939143.html</a:t>
            </a:r>
            <a:r>
              <a:rPr lang="de-DE">
                <a:ea typeface="+mn-lt"/>
                <a:cs typeface="+mn-lt"/>
              </a:rPr>
              <a:t>)</a:t>
            </a:r>
            <a:endParaRPr lang="de-DE">
              <a:ea typeface="Calibri"/>
              <a:cs typeface="Calibri"/>
            </a:endParaRPr>
          </a:p>
          <a:p>
            <a:pPr marL="342265" indent="-342265"/>
            <a:endParaRPr lang="de-DE">
              <a:ea typeface="+mn-lt"/>
              <a:cs typeface="+mn-lt"/>
            </a:endParaRPr>
          </a:p>
        </p:txBody>
      </p:sp>
      <p:sp>
        <p:nvSpPr>
          <p:cNvPr id="4" name="Datumsplatzhalter 3">
            <a:extLst>
              <a:ext uri="{FF2B5EF4-FFF2-40B4-BE49-F238E27FC236}">
                <a16:creationId xmlns:a16="http://schemas.microsoft.com/office/drawing/2014/main" id="{0505019E-65BD-38F0-2C40-B23CEA1D38B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5DEF5166-E411-1934-CF9E-DFF45E95C9EE}"/>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DD043856-099B-45A0-7C2D-2831E8858ADB}"/>
              </a:ext>
            </a:extLst>
          </p:cNvPr>
          <p:cNvSpPr>
            <a:spLocks noGrp="1"/>
          </p:cNvSpPr>
          <p:nvPr>
            <p:ph type="sldNum" sz="quarter" idx="12"/>
          </p:nvPr>
        </p:nvSpPr>
        <p:spPr/>
        <p:txBody>
          <a:bodyPr/>
          <a:lstStyle/>
          <a:p>
            <a:fld id="{FC0CC166-4E39-43B8-AB91-BDD1C4C9E224}" type="slidenum">
              <a:rPr lang="de-DE" smtClean="0"/>
              <a:t>47</a:t>
            </a:fld>
            <a:endParaRPr lang="de-DE"/>
          </a:p>
        </p:txBody>
      </p:sp>
    </p:spTree>
    <p:extLst>
      <p:ext uri="{BB962C8B-B14F-4D97-AF65-F5344CB8AC3E}">
        <p14:creationId xmlns:p14="http://schemas.microsoft.com/office/powerpoint/2010/main" val="4112420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6ED4-EF82-ADBE-6BD5-2D174307DA6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21D097-13A1-0DDE-2709-DDBCDF6DE683}"/>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4AB824EA-2C76-6C24-0ACA-2AEFA73C84E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B6660BAD-297A-D941-EF9B-120BCCE7C45B}"/>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A3D70AE4-8FD7-D549-A8F1-7514780F4E6F}"/>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56256AD8-9645-3473-60B4-F201967B9BA8}"/>
              </a:ext>
            </a:extLst>
          </p:cNvPr>
          <p:cNvSpPr>
            <a:spLocks noGrp="1"/>
          </p:cNvSpPr>
          <p:nvPr>
            <p:ph type="sldNum" sz="quarter" idx="12"/>
          </p:nvPr>
        </p:nvSpPr>
        <p:spPr/>
        <p:txBody>
          <a:bodyPr/>
          <a:lstStyle/>
          <a:p>
            <a:fld id="{FC0CC166-4E39-43B8-AB91-BDD1C4C9E224}" type="slidenum">
              <a:rPr lang="de-DE" smtClean="0"/>
              <a:t>48</a:t>
            </a:fld>
            <a:endParaRPr lang="de-DE"/>
          </a:p>
        </p:txBody>
      </p:sp>
      <p:sp>
        <p:nvSpPr>
          <p:cNvPr id="10" name="Inhaltsplatzhalter 2">
            <a:extLst>
              <a:ext uri="{FF2B5EF4-FFF2-40B4-BE49-F238E27FC236}">
                <a16:creationId xmlns:a16="http://schemas.microsoft.com/office/drawing/2014/main" id="{69EC4797-6C47-6DB1-ABC3-CE17C865B9CB}"/>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solidFill>
                  <a:srgbClr val="A7D7FF"/>
                </a:solidFill>
                <a:ea typeface="Calibri"/>
                <a:cs typeface="Calibri"/>
              </a:rPr>
              <a:t>Wie kannst du </a:t>
            </a:r>
            <a:r>
              <a:rPr lang="de-DE" err="1">
                <a:solidFill>
                  <a:srgbClr val="A7D7FF"/>
                </a:solidFill>
                <a:ea typeface="Calibri"/>
                <a:cs typeface="Calibri"/>
              </a:rPr>
              <a:t>Social</a:t>
            </a:r>
            <a:r>
              <a:rPr lang="de-DE">
                <a:solidFill>
                  <a:srgbClr val="A7D7FF"/>
                </a:solidFill>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196369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7E2C23-AFA6-7F3D-4175-E23A07B8F7F6}"/>
              </a:ext>
            </a:extLst>
          </p:cNvPr>
          <p:cNvSpPr>
            <a:spLocks noGrp="1"/>
          </p:cNvSpPr>
          <p:nvPr>
            <p:ph type="title"/>
          </p:nvPr>
        </p:nvSpPr>
        <p:spPr/>
        <p:txBody>
          <a:bodyPr/>
          <a:lstStyle/>
          <a:p>
            <a:r>
              <a:rPr lang="de-DE">
                <a:ea typeface="Calibri"/>
                <a:cs typeface="Calibri"/>
              </a:rPr>
              <a:t>Noch ein paar Worte der Warnung...</a:t>
            </a:r>
            <a:endParaRPr lang="de-DE"/>
          </a:p>
        </p:txBody>
      </p:sp>
      <p:sp>
        <p:nvSpPr>
          <p:cNvPr id="3" name="Inhaltsplatzhalter 2">
            <a:extLst>
              <a:ext uri="{FF2B5EF4-FFF2-40B4-BE49-F238E27FC236}">
                <a16:creationId xmlns:a16="http://schemas.microsoft.com/office/drawing/2014/main" id="{845AE9E7-7D5D-D5E9-ADB4-BAD60A1DA3D1}"/>
              </a:ext>
            </a:extLst>
          </p:cNvPr>
          <p:cNvSpPr>
            <a:spLocks noGrp="1"/>
          </p:cNvSpPr>
          <p:nvPr>
            <p:ph idx="1"/>
          </p:nvPr>
        </p:nvSpPr>
        <p:spPr>
          <a:xfrm>
            <a:off x="1390523" y="2060769"/>
            <a:ext cx="9432000" cy="3690000"/>
          </a:xfrm>
        </p:spPr>
        <p:txBody>
          <a:bodyPr/>
          <a:lstStyle/>
          <a:p>
            <a:pPr marL="0" indent="0">
              <a:buNone/>
            </a:pPr>
            <a:r>
              <a:rPr lang="de-DE">
                <a:ea typeface="Calibri"/>
                <a:cs typeface="Calibri"/>
              </a:rPr>
              <a:t>Über die Algorithmen haben wir schon gesprochen, hier aber nochmal der explizite Hinweis auf drei Probleme: </a:t>
            </a:r>
            <a:r>
              <a:rPr lang="de-DE" err="1">
                <a:ea typeface="Calibri"/>
                <a:cs typeface="Calibri"/>
              </a:rPr>
              <a:t>Social</a:t>
            </a:r>
            <a:r>
              <a:rPr lang="de-DE">
                <a:ea typeface="Calibri"/>
                <a:cs typeface="Calibri"/>
              </a:rPr>
              <a:t> Media zeigt euch...</a:t>
            </a:r>
          </a:p>
          <a:p>
            <a:pPr marL="457200" indent="-457200">
              <a:buFont typeface="+mj-lt"/>
              <a:buAutoNum type="arabicPeriod"/>
            </a:pPr>
            <a:r>
              <a:rPr lang="de-DE" b="1">
                <a:ea typeface="Calibri"/>
                <a:cs typeface="Calibri"/>
              </a:rPr>
              <a:t>Die schönen Seiten von vielen Menschen </a:t>
            </a:r>
            <a:r>
              <a:rPr lang="de-DE">
                <a:ea typeface="Calibri"/>
                <a:cs typeface="Calibri"/>
              </a:rPr>
              <a:t>– eure Freund*innen posten ihren Urlaub, nicht den Freitagabend mit der Jogginghose zuhause.</a:t>
            </a:r>
          </a:p>
          <a:p>
            <a:pPr marL="457200" indent="-457200">
              <a:buFont typeface="+mj-lt"/>
              <a:buAutoNum type="arabicPeriod"/>
            </a:pPr>
            <a:r>
              <a:rPr lang="de-DE">
                <a:ea typeface="Calibri"/>
                <a:cs typeface="Calibri"/>
              </a:rPr>
              <a:t>Auch </a:t>
            </a:r>
            <a:r>
              <a:rPr lang="de-DE" b="1">
                <a:ea typeface="Calibri"/>
                <a:cs typeface="Calibri"/>
              </a:rPr>
              <a:t>schlechte Nachrichten und Probleme</a:t>
            </a:r>
            <a:r>
              <a:rPr lang="de-DE">
                <a:ea typeface="Calibri"/>
                <a:cs typeface="Calibri"/>
              </a:rPr>
              <a:t>. Schlechte Nachrichten generieren mehr Aufmerksamkeit.</a:t>
            </a:r>
          </a:p>
          <a:p>
            <a:pPr marL="457200" indent="-457200">
              <a:buFont typeface="+mj-lt"/>
              <a:buAutoNum type="arabicPeriod"/>
            </a:pPr>
            <a:r>
              <a:rPr lang="de-DE">
                <a:ea typeface="Calibri"/>
                <a:cs typeface="Calibri"/>
              </a:rPr>
              <a:t>Oft </a:t>
            </a:r>
            <a:r>
              <a:rPr lang="de-DE" b="1">
                <a:ea typeface="Calibri"/>
                <a:cs typeface="Calibri"/>
              </a:rPr>
              <a:t>verkürzte Darstellung komplexer Themen </a:t>
            </a:r>
            <a:r>
              <a:rPr lang="de-DE">
                <a:ea typeface="Calibri"/>
                <a:cs typeface="Calibri"/>
              </a:rPr>
              <a:t>mit vermeintlich leichten Lösungen</a:t>
            </a:r>
          </a:p>
          <a:p>
            <a:pPr marL="857209" lvl="1" indent="-457200"/>
            <a:r>
              <a:rPr lang="de-DE">
                <a:ea typeface="Calibri"/>
                <a:cs typeface="Calibri"/>
              </a:rPr>
              <a:t>aufgrund seiner Schnelllebigkeit und der Kürze der Beiträge ist social </a:t>
            </a:r>
            <a:r>
              <a:rPr lang="de-DE" err="1">
                <a:ea typeface="Calibri"/>
                <a:cs typeface="Calibri"/>
              </a:rPr>
              <a:t>media</a:t>
            </a:r>
            <a:r>
              <a:rPr lang="de-DE">
                <a:ea typeface="Calibri"/>
                <a:cs typeface="Calibri"/>
              </a:rPr>
              <a:t> ein Nährboden für Populismus:</a:t>
            </a:r>
          </a:p>
        </p:txBody>
      </p:sp>
      <p:sp>
        <p:nvSpPr>
          <p:cNvPr id="4" name="Datumsplatzhalter 3">
            <a:extLst>
              <a:ext uri="{FF2B5EF4-FFF2-40B4-BE49-F238E27FC236}">
                <a16:creationId xmlns:a16="http://schemas.microsoft.com/office/drawing/2014/main" id="{59C783B0-B95A-BABC-E22F-72B9C5F15751}"/>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84F13E17-1B2B-71B7-FB82-E84DC1ABC244}"/>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A5457690-C89F-5F37-BB81-9FA0E1B1C066}"/>
              </a:ext>
            </a:extLst>
          </p:cNvPr>
          <p:cNvSpPr>
            <a:spLocks noGrp="1"/>
          </p:cNvSpPr>
          <p:nvPr>
            <p:ph type="sldNum" sz="quarter" idx="12"/>
          </p:nvPr>
        </p:nvSpPr>
        <p:spPr/>
        <p:txBody>
          <a:bodyPr/>
          <a:lstStyle/>
          <a:p>
            <a:fld id="{FC0CC166-4E39-43B8-AB91-BDD1C4C9E224}" type="slidenum">
              <a:rPr lang="de-DE" smtClean="0"/>
              <a:t>49</a:t>
            </a:fld>
            <a:endParaRPr lang="de-DE"/>
          </a:p>
        </p:txBody>
      </p:sp>
    </p:spTree>
    <p:extLst>
      <p:ext uri="{BB962C8B-B14F-4D97-AF65-F5344CB8AC3E}">
        <p14:creationId xmlns:p14="http://schemas.microsoft.com/office/powerpoint/2010/main" val="166661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0A8CC9-16B9-0B10-FAB1-265B64F678CD}"/>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26E509DB-024C-A75F-FAA5-D4C1F2721F8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9E35BB53-BCB6-B49C-24BA-35B53C4BBE9F}"/>
              </a:ext>
            </a:extLst>
          </p:cNvPr>
          <p:cNvSpPr>
            <a:spLocks noGrp="1"/>
          </p:cNvSpPr>
          <p:nvPr>
            <p:ph type="dt" sz="half" idx="2"/>
          </p:nvPr>
        </p:nvSpPr>
        <p:spPr>
          <a:xfrm>
            <a:off x="1378800" y="6314401"/>
            <a:ext cx="2845541" cy="180042"/>
          </a:xfrm>
        </p:spPr>
        <p:txBody>
          <a:bodyPr/>
          <a:lstStyle/>
          <a:p>
            <a:r>
              <a:rPr lang="de-DE"/>
              <a:t>03.04.2025</a:t>
            </a:r>
          </a:p>
        </p:txBody>
      </p:sp>
      <p:sp>
        <p:nvSpPr>
          <p:cNvPr id="6" name="Foliennummernplatzhalter 5">
            <a:extLst>
              <a:ext uri="{FF2B5EF4-FFF2-40B4-BE49-F238E27FC236}">
                <a16:creationId xmlns:a16="http://schemas.microsoft.com/office/drawing/2014/main" id="{F0E9EF36-27BC-3F29-0FF4-F0355F284EE6}"/>
              </a:ext>
            </a:extLst>
          </p:cNvPr>
          <p:cNvSpPr>
            <a:spLocks noGrp="1"/>
          </p:cNvSpPr>
          <p:nvPr>
            <p:ph type="sldNum" sz="quarter" idx="12"/>
          </p:nvPr>
        </p:nvSpPr>
        <p:spPr/>
        <p:txBody>
          <a:bodyPr/>
          <a:lstStyle/>
          <a:p>
            <a:fld id="{FC0CC166-4E39-43B8-AB91-BDD1C4C9E224}" type="slidenum">
              <a:rPr lang="de-DE" smtClean="0"/>
              <a:t>5</a:t>
            </a:fld>
            <a:endParaRPr lang="de-DE"/>
          </a:p>
        </p:txBody>
      </p:sp>
      <p:sp>
        <p:nvSpPr>
          <p:cNvPr id="10" name="Inhaltsplatzhalter 2">
            <a:extLst>
              <a:ext uri="{FF2B5EF4-FFF2-40B4-BE49-F238E27FC236}">
                <a16:creationId xmlns:a16="http://schemas.microsoft.com/office/drawing/2014/main" id="{0219BA20-2953-3D15-245E-29D3108357F2}"/>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p>
          <a:p>
            <a:pPr marL="742315" lvl="1" indent="-285115">
              <a:buFont typeface="Courier New,monospace" panose="020B0604020202020204" pitchFamily="34" charset="0"/>
              <a:buChar char="o"/>
            </a:pPr>
            <a:r>
              <a:rPr lang="de-DE">
                <a:ea typeface="Calibri"/>
                <a:cs typeface="Calibri"/>
              </a:rPr>
              <a:t>Unbeabsichtigte Folgen</a:t>
            </a:r>
            <a:endParaRPr lang="en-US">
              <a:solidFill>
                <a:srgbClr val="000000"/>
              </a:solidFill>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endParaRPr lang="de-DE"/>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
        <p:nvSpPr>
          <p:cNvPr id="3" name="Fußzeilenplatzhalter 4">
            <a:extLst>
              <a:ext uri="{FF2B5EF4-FFF2-40B4-BE49-F238E27FC236}">
                <a16:creationId xmlns:a16="http://schemas.microsoft.com/office/drawing/2014/main" id="{FD274B9F-5166-45CA-EE77-818A9E7DF69A}"/>
              </a:ext>
            </a:extLst>
          </p:cNvPr>
          <p:cNvSpPr>
            <a:spLocks noGrp="1"/>
          </p:cNvSpPr>
          <p:nvPr>
            <p:ph type="ftr" sz="quarter" idx="3"/>
          </p:nvPr>
        </p:nvSpPr>
        <p:spPr>
          <a:xfrm>
            <a:off x="1378800" y="6062400"/>
            <a:ext cx="3861805" cy="180042"/>
          </a:xfrm>
        </p:spPr>
        <p:txBody>
          <a:bodyPr/>
          <a:lstStyle/>
          <a:p>
            <a:r>
              <a:rPr lang="de-DE"/>
              <a:t>Girls'Day</a:t>
            </a:r>
          </a:p>
        </p:txBody>
      </p:sp>
    </p:spTree>
    <p:extLst>
      <p:ext uri="{BB962C8B-B14F-4D97-AF65-F5344CB8AC3E}">
        <p14:creationId xmlns:p14="http://schemas.microsoft.com/office/powerpoint/2010/main" val="32452710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BB6054-2FFC-21D0-1A16-946F1922C8D4}"/>
              </a:ext>
            </a:extLst>
          </p:cNvPr>
          <p:cNvSpPr>
            <a:spLocks noGrp="1"/>
          </p:cNvSpPr>
          <p:nvPr>
            <p:ph type="title"/>
          </p:nvPr>
        </p:nvSpPr>
        <p:spPr>
          <a:xfrm>
            <a:off x="1378800" y="612001"/>
            <a:ext cx="6457681" cy="1248289"/>
          </a:xfrm>
        </p:spPr>
        <p:txBody>
          <a:bodyPr anchor="t">
            <a:normAutofit/>
          </a:bodyPr>
          <a:lstStyle/>
          <a:p>
            <a:r>
              <a:rPr lang="de-DE"/>
              <a:t>Wie wir die Chancen nutzen können</a:t>
            </a:r>
          </a:p>
        </p:txBody>
      </p:sp>
      <p:sp>
        <p:nvSpPr>
          <p:cNvPr id="3" name="Inhaltsplatzhalter 2">
            <a:extLst>
              <a:ext uri="{FF2B5EF4-FFF2-40B4-BE49-F238E27FC236}">
                <a16:creationId xmlns:a16="http://schemas.microsoft.com/office/drawing/2014/main" id="{5B7FC4B7-DCD1-1FDB-10CA-9B663310EA1A}"/>
              </a:ext>
            </a:extLst>
          </p:cNvPr>
          <p:cNvSpPr>
            <a:spLocks noGrp="1"/>
          </p:cNvSpPr>
          <p:nvPr>
            <p:ph sz="half" idx="1"/>
          </p:nvPr>
        </p:nvSpPr>
        <p:spPr>
          <a:xfrm>
            <a:off x="1378800" y="2178000"/>
            <a:ext cx="4482000" cy="3690000"/>
          </a:xfrm>
        </p:spPr>
        <p:txBody>
          <a:bodyPr anchor="t">
            <a:normAutofit fontScale="92500" lnSpcReduction="10000"/>
          </a:bodyPr>
          <a:lstStyle/>
          <a:p>
            <a:pPr marL="342265" indent="-342265"/>
            <a:r>
              <a:rPr lang="de-DE" sz="2200"/>
              <a:t>Überlegt euch immer, </a:t>
            </a:r>
            <a:r>
              <a:rPr lang="de-DE" sz="2200" b="1"/>
              <a:t>warum</a:t>
            </a:r>
            <a:r>
              <a:rPr lang="de-DE" sz="2200"/>
              <a:t> ihr gerade auf </a:t>
            </a:r>
            <a:r>
              <a:rPr lang="de-DE" sz="2200" err="1"/>
              <a:t>Social</a:t>
            </a:r>
            <a:r>
              <a:rPr lang="de-DE" sz="2200"/>
              <a:t> Media seid – betreibt nicht nur </a:t>
            </a:r>
            <a:r>
              <a:rPr lang="de-DE" sz="2200" err="1"/>
              <a:t>doomscrolling</a:t>
            </a:r>
            <a:r>
              <a:rPr lang="de-DE" sz="2200"/>
              <a:t>.</a:t>
            </a:r>
          </a:p>
          <a:p>
            <a:pPr marL="342265" indent="-342265"/>
            <a:r>
              <a:rPr lang="de-DE" sz="2200"/>
              <a:t>Wenn ihr merkt, dass es euch deprimiert (weil die Welt vermeintlich schlecht ist oder es andere vermeintlich besser haben), dann </a:t>
            </a:r>
          </a:p>
          <a:p>
            <a:pPr marL="742315" lvl="1" indent="-342265">
              <a:buFont typeface="Courier New" panose="020B0604020202020204" pitchFamily="34" charset="0"/>
              <a:buChar char="o"/>
            </a:pPr>
            <a:r>
              <a:rPr lang="de-DE" sz="1800"/>
              <a:t>schließt die App</a:t>
            </a:r>
            <a:endParaRPr lang="de-DE" sz="1800">
              <a:ea typeface="Calibri"/>
              <a:cs typeface="Calibri"/>
            </a:endParaRPr>
          </a:p>
          <a:p>
            <a:pPr marL="742315" lvl="1" indent="-342265">
              <a:buFont typeface="Courier New" panose="020B0604020202020204" pitchFamily="34" charset="0"/>
              <a:buChar char="o"/>
            </a:pPr>
            <a:r>
              <a:rPr lang="de-DE" sz="1800"/>
              <a:t>hinterfragt, ob ihr gerade die Realität zu sehen bekommt.</a:t>
            </a:r>
            <a:endParaRPr lang="de-DE" sz="1800">
              <a:ea typeface="Calibri"/>
              <a:cs typeface="Calibri"/>
            </a:endParaRPr>
          </a:p>
          <a:p>
            <a:pPr marL="342265" indent="-342265"/>
            <a:r>
              <a:rPr lang="de-DE" sz="2200"/>
              <a:t>Hinterfragt politische Botschaften und den Zweck von Beiträgen.</a:t>
            </a:r>
          </a:p>
          <a:p>
            <a:pPr marL="342265" indent="-342265"/>
            <a:endParaRPr lang="de-DE" sz="2200"/>
          </a:p>
          <a:p>
            <a:pPr marL="0" indent="0">
              <a:buNone/>
            </a:pPr>
            <a:endParaRPr lang="de-DE" sz="2200"/>
          </a:p>
        </p:txBody>
      </p:sp>
      <p:sp>
        <p:nvSpPr>
          <p:cNvPr id="4" name="Datumsplatzhalter 3">
            <a:extLst>
              <a:ext uri="{FF2B5EF4-FFF2-40B4-BE49-F238E27FC236}">
                <a16:creationId xmlns:a16="http://schemas.microsoft.com/office/drawing/2014/main" id="{0D40F0AA-6822-3316-0204-6BEC184F1726}"/>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A8C065BC-2CC4-AFAA-AC5A-20C851F46B32}"/>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555E041B-A2EF-6BAD-B29A-4465AC62CA30}"/>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50</a:t>
            </a:fld>
            <a:endParaRPr lang="de-DE"/>
          </a:p>
        </p:txBody>
      </p:sp>
      <p:pic>
        <p:nvPicPr>
          <p:cNvPr id="7" name="Grafik 6" descr="Ein Bild, das Clipart, Grafiken, Cartoon, Darstellung enthält.&#10;&#10;KI-generierte Inhalte können fehlerhaft sein.">
            <a:extLst>
              <a:ext uri="{FF2B5EF4-FFF2-40B4-BE49-F238E27FC236}">
                <a16:creationId xmlns:a16="http://schemas.microsoft.com/office/drawing/2014/main" id="{970AEBDB-5530-0054-7E5A-E829B2869F2F}"/>
              </a:ext>
            </a:extLst>
          </p:cNvPr>
          <p:cNvPicPr>
            <a:picLocks noChangeAspect="1"/>
          </p:cNvPicPr>
          <p:nvPr/>
        </p:nvPicPr>
        <p:blipFill>
          <a:blip r:embed="rId2"/>
          <a:stretch>
            <a:fillRect/>
          </a:stretch>
        </p:blipFill>
        <p:spPr>
          <a:xfrm>
            <a:off x="6332400" y="2763843"/>
            <a:ext cx="4482000" cy="2518314"/>
          </a:xfrm>
          <a:prstGeom prst="rect">
            <a:avLst/>
          </a:prstGeom>
          <a:noFill/>
        </p:spPr>
      </p:pic>
    </p:spTree>
    <p:extLst>
      <p:ext uri="{BB962C8B-B14F-4D97-AF65-F5344CB8AC3E}">
        <p14:creationId xmlns:p14="http://schemas.microsoft.com/office/powerpoint/2010/main" val="438423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367C6-9D9B-7E4F-A8E2-E145089C7B3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450C3A5-43AA-D480-D1CB-D47DE5A7215C}"/>
              </a:ext>
            </a:extLst>
          </p:cNvPr>
          <p:cNvSpPr>
            <a:spLocks noGrp="1"/>
          </p:cNvSpPr>
          <p:nvPr>
            <p:ph type="title"/>
          </p:nvPr>
        </p:nvSpPr>
        <p:spPr/>
        <p:txBody>
          <a:bodyPr/>
          <a:lstStyle/>
          <a:p>
            <a:r>
              <a:rPr lang="de-DE">
                <a:ea typeface="Calibri"/>
                <a:cs typeface="Calibri"/>
              </a:rPr>
              <a:t>Wie wir die Chancen nutzen können</a:t>
            </a:r>
            <a:endParaRPr lang="de-DE"/>
          </a:p>
        </p:txBody>
      </p:sp>
      <p:sp>
        <p:nvSpPr>
          <p:cNvPr id="3" name="Inhaltsplatzhalter 2">
            <a:extLst>
              <a:ext uri="{FF2B5EF4-FFF2-40B4-BE49-F238E27FC236}">
                <a16:creationId xmlns:a16="http://schemas.microsoft.com/office/drawing/2014/main" id="{E4052B2A-5836-29B0-9C49-619522282DC8}"/>
              </a:ext>
            </a:extLst>
          </p:cNvPr>
          <p:cNvSpPr>
            <a:spLocks noGrp="1"/>
          </p:cNvSpPr>
          <p:nvPr>
            <p:ph idx="1"/>
          </p:nvPr>
        </p:nvSpPr>
        <p:spPr/>
        <p:txBody>
          <a:bodyPr/>
          <a:lstStyle/>
          <a:p>
            <a:pPr marL="0" indent="0">
              <a:buNone/>
            </a:pPr>
            <a:endParaRPr lang="de-DE">
              <a:ea typeface="Calibri"/>
              <a:cs typeface="Calibri"/>
            </a:endParaRPr>
          </a:p>
          <a:p>
            <a:pPr marL="342265" indent="-342265"/>
            <a:r>
              <a:rPr lang="de-DE">
                <a:ea typeface="Calibri"/>
                <a:cs typeface="Calibri"/>
              </a:rPr>
              <a:t>Tipp 1: </a:t>
            </a:r>
          </a:p>
          <a:p>
            <a:pPr marL="400050" lvl="1" indent="0">
              <a:buNone/>
            </a:pPr>
            <a:r>
              <a:rPr lang="de-DE">
                <a:ea typeface="Calibri"/>
                <a:cs typeface="Calibri"/>
              </a:rPr>
              <a:t>Schaut euch vor allem Beiträge von Leuten an, die ihr kennt oder die sich mit Themen befassen, die ihr spannend/lustig/unterhaltsam findet.</a:t>
            </a:r>
            <a:endParaRPr lang="de-DE" sz="2400">
              <a:ea typeface="Calibri"/>
              <a:cs typeface="Calibri"/>
            </a:endParaRPr>
          </a:p>
          <a:p>
            <a:pPr marL="342265" indent="-342265"/>
            <a:r>
              <a:rPr lang="de-DE">
                <a:ea typeface="Calibri"/>
                <a:cs typeface="Calibri"/>
              </a:rPr>
              <a:t>Tipp 2: </a:t>
            </a:r>
          </a:p>
          <a:p>
            <a:pPr marL="400050" lvl="1" indent="0">
              <a:buNone/>
            </a:pPr>
            <a:r>
              <a:rPr lang="de-DE">
                <a:ea typeface="Calibri"/>
                <a:cs typeface="Calibri"/>
              </a:rPr>
              <a:t>Begrenzt eure </a:t>
            </a:r>
            <a:r>
              <a:rPr lang="de-DE" err="1">
                <a:ea typeface="Calibri"/>
                <a:cs typeface="Calibri"/>
              </a:rPr>
              <a:t>Social</a:t>
            </a:r>
            <a:r>
              <a:rPr lang="de-DE">
                <a:ea typeface="Calibri"/>
                <a:cs typeface="Calibri"/>
              </a:rPr>
              <a:t> Media Zeit. Auf Handys lassen sich App-spezifische </a:t>
            </a:r>
            <a:r>
              <a:rPr lang="de-DE" err="1">
                <a:ea typeface="Calibri"/>
                <a:cs typeface="Calibri"/>
              </a:rPr>
              <a:t>Timer</a:t>
            </a:r>
            <a:r>
              <a:rPr lang="de-DE">
                <a:ea typeface="Calibri"/>
                <a:cs typeface="Calibri"/>
              </a:rPr>
              <a:t> stellen, die euch nach Ablauf der Zeit mitteilen, dass ihr jetzt nicht mehr in der App unterwegs sein wolltet.</a:t>
            </a:r>
          </a:p>
        </p:txBody>
      </p:sp>
      <p:sp>
        <p:nvSpPr>
          <p:cNvPr id="4" name="Datumsplatzhalter 3">
            <a:extLst>
              <a:ext uri="{FF2B5EF4-FFF2-40B4-BE49-F238E27FC236}">
                <a16:creationId xmlns:a16="http://schemas.microsoft.com/office/drawing/2014/main" id="{A944F4ED-774F-5175-57AB-4CDFC573DAF8}"/>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C31FC256-FA32-DA78-2BAF-B191FDE32493}"/>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566A21C6-EA4A-95C3-AC7D-98C8F2812F5E}"/>
              </a:ext>
            </a:extLst>
          </p:cNvPr>
          <p:cNvSpPr>
            <a:spLocks noGrp="1"/>
          </p:cNvSpPr>
          <p:nvPr>
            <p:ph type="sldNum" sz="quarter" idx="12"/>
          </p:nvPr>
        </p:nvSpPr>
        <p:spPr/>
        <p:txBody>
          <a:bodyPr/>
          <a:lstStyle/>
          <a:p>
            <a:fld id="{FC0CC166-4E39-43B8-AB91-BDD1C4C9E224}" type="slidenum">
              <a:rPr lang="de-DE" smtClean="0"/>
              <a:t>51</a:t>
            </a:fld>
            <a:endParaRPr lang="de-DE"/>
          </a:p>
        </p:txBody>
      </p:sp>
    </p:spTree>
    <p:extLst>
      <p:ext uri="{BB962C8B-B14F-4D97-AF65-F5344CB8AC3E}">
        <p14:creationId xmlns:p14="http://schemas.microsoft.com/office/powerpoint/2010/main" val="2767627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4A315D-0145-69CC-961D-D0CE3B310BA4}"/>
              </a:ext>
            </a:extLst>
          </p:cNvPr>
          <p:cNvSpPr>
            <a:spLocks noGrp="1"/>
          </p:cNvSpPr>
          <p:nvPr>
            <p:ph type="title"/>
          </p:nvPr>
        </p:nvSpPr>
        <p:spPr/>
        <p:txBody>
          <a:bodyPr/>
          <a:lstStyle/>
          <a:p>
            <a:r>
              <a:rPr lang="de-DE" err="1">
                <a:ea typeface="Calibri"/>
                <a:cs typeface="Calibri"/>
              </a:rPr>
              <a:t>Timer</a:t>
            </a:r>
            <a:endParaRPr lang="de-DE" err="1"/>
          </a:p>
        </p:txBody>
      </p:sp>
      <p:sp>
        <p:nvSpPr>
          <p:cNvPr id="4" name="Datumsplatzhalter 3">
            <a:extLst>
              <a:ext uri="{FF2B5EF4-FFF2-40B4-BE49-F238E27FC236}">
                <a16:creationId xmlns:a16="http://schemas.microsoft.com/office/drawing/2014/main" id="{375BBC44-FE8F-9F66-82C4-7B300329FD52}"/>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B35DEF1F-1CDC-6421-3A92-86243E9DF1FA}"/>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AB9982B0-CEE4-3920-6583-8BD6F68966E0}"/>
              </a:ext>
            </a:extLst>
          </p:cNvPr>
          <p:cNvSpPr>
            <a:spLocks noGrp="1"/>
          </p:cNvSpPr>
          <p:nvPr>
            <p:ph type="sldNum" sz="quarter" idx="12"/>
          </p:nvPr>
        </p:nvSpPr>
        <p:spPr/>
        <p:txBody>
          <a:bodyPr/>
          <a:lstStyle/>
          <a:p>
            <a:fld id="{FC0CC166-4E39-43B8-AB91-BDD1C4C9E224}" type="slidenum">
              <a:rPr lang="de-DE" smtClean="0"/>
              <a:t>52</a:t>
            </a:fld>
            <a:endParaRPr lang="de-DE"/>
          </a:p>
        </p:txBody>
      </p:sp>
      <p:pic>
        <p:nvPicPr>
          <p:cNvPr id="8" name="Grafik 7" descr="Ein Bild, das Text, Screenshot, Zahl, Schrift enthält.&#10;&#10;KI-generierte Inhalte können fehlerhaft sein.">
            <a:extLst>
              <a:ext uri="{FF2B5EF4-FFF2-40B4-BE49-F238E27FC236}">
                <a16:creationId xmlns:a16="http://schemas.microsoft.com/office/drawing/2014/main" id="{070E3995-57CD-8071-8F75-2F3B16769591}"/>
              </a:ext>
            </a:extLst>
          </p:cNvPr>
          <p:cNvPicPr>
            <a:picLocks noChangeAspect="1"/>
          </p:cNvPicPr>
          <p:nvPr/>
        </p:nvPicPr>
        <p:blipFill>
          <a:blip r:embed="rId2"/>
          <a:stretch>
            <a:fillRect/>
          </a:stretch>
        </p:blipFill>
        <p:spPr>
          <a:xfrm>
            <a:off x="1826449" y="1426087"/>
            <a:ext cx="8549609" cy="4320394"/>
          </a:xfrm>
          <a:prstGeom prst="rect">
            <a:avLst/>
          </a:prstGeom>
        </p:spPr>
      </p:pic>
    </p:spTree>
    <p:extLst>
      <p:ext uri="{BB962C8B-B14F-4D97-AF65-F5344CB8AC3E}">
        <p14:creationId xmlns:p14="http://schemas.microsoft.com/office/powerpoint/2010/main" val="2971400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D9D59-A237-16EC-BC6F-3315E42C6C1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D2D22A-D3AA-98F4-4562-A7AF78F6DF56}"/>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9E8EE50E-31FA-1CD0-F335-836A251E5C8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1F823ACE-7222-F957-AECA-EBCD2A5358E0}"/>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5A6E19C2-8FCE-AA4B-DC10-BC6217706D7E}"/>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084DB3F8-9775-6E4A-DF42-CF6BD6AA8E56}"/>
              </a:ext>
            </a:extLst>
          </p:cNvPr>
          <p:cNvSpPr>
            <a:spLocks noGrp="1"/>
          </p:cNvSpPr>
          <p:nvPr>
            <p:ph type="sldNum" sz="quarter" idx="12"/>
          </p:nvPr>
        </p:nvSpPr>
        <p:spPr/>
        <p:txBody>
          <a:bodyPr/>
          <a:lstStyle/>
          <a:p>
            <a:fld id="{FC0CC166-4E39-43B8-AB91-BDD1C4C9E224}" type="slidenum">
              <a:rPr lang="de-DE" smtClean="0"/>
              <a:t>53</a:t>
            </a:fld>
            <a:endParaRPr lang="de-DE"/>
          </a:p>
        </p:txBody>
      </p:sp>
      <p:sp>
        <p:nvSpPr>
          <p:cNvPr id="10" name="Inhaltsplatzhalter 2">
            <a:extLst>
              <a:ext uri="{FF2B5EF4-FFF2-40B4-BE49-F238E27FC236}">
                <a16:creationId xmlns:a16="http://schemas.microsoft.com/office/drawing/2014/main" id="{D56B6B3F-A154-4DDB-12AB-36F0E822FCA8}"/>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solidFill>
                  <a:srgbClr val="A7D7FF"/>
                </a:solidFill>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1047254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E1545-EE5A-CB76-2613-978AB994B92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B339010-FF94-A96B-A02E-D8F66447C075}"/>
              </a:ext>
            </a:extLst>
          </p:cNvPr>
          <p:cNvSpPr>
            <a:spLocks noGrp="1"/>
          </p:cNvSpPr>
          <p:nvPr>
            <p:ph type="title"/>
          </p:nvPr>
        </p:nvSpPr>
        <p:spPr/>
        <p:txBody>
          <a:bodyPr/>
          <a:lstStyle/>
          <a:p>
            <a:r>
              <a:rPr lang="de-DE">
                <a:ea typeface="Calibri"/>
                <a:cs typeface="Calibri"/>
              </a:rPr>
              <a:t>Content Pushen</a:t>
            </a:r>
            <a:endParaRPr lang="de-DE"/>
          </a:p>
        </p:txBody>
      </p:sp>
      <p:sp>
        <p:nvSpPr>
          <p:cNvPr id="3" name="Inhaltsplatzhalter 2">
            <a:extLst>
              <a:ext uri="{FF2B5EF4-FFF2-40B4-BE49-F238E27FC236}">
                <a16:creationId xmlns:a16="http://schemas.microsoft.com/office/drawing/2014/main" id="{B8FD8F22-1E54-FC32-9BFD-2F44870B457E}"/>
              </a:ext>
            </a:extLst>
          </p:cNvPr>
          <p:cNvSpPr>
            <a:spLocks noGrp="1"/>
          </p:cNvSpPr>
          <p:nvPr>
            <p:ph idx="1"/>
          </p:nvPr>
        </p:nvSpPr>
        <p:spPr>
          <a:xfrm>
            <a:off x="1378800" y="2178000"/>
            <a:ext cx="7022250" cy="3690000"/>
          </a:xfrm>
        </p:spPr>
        <p:txBody>
          <a:bodyPr/>
          <a:lstStyle/>
          <a:p>
            <a:pPr marL="342265" indent="-342265">
              <a:buNone/>
            </a:pPr>
            <a:r>
              <a:rPr lang="de-DE" sz="2000" b="1"/>
              <a:t>Mehr Interesse wecken:</a:t>
            </a:r>
            <a:endParaRPr lang="de-DE"/>
          </a:p>
          <a:p>
            <a:pPr marL="342265" indent="-342265">
              <a:buNone/>
            </a:pPr>
            <a:r>
              <a:rPr lang="de-DE" sz="2000"/>
              <a:t>✅ Springe </a:t>
            </a:r>
            <a:r>
              <a:rPr lang="de-DE" sz="2000" b="1"/>
              <a:t>früh auf Trends</a:t>
            </a:r>
            <a:r>
              <a:rPr lang="de-DE" sz="2000"/>
              <a:t> auf 🔥</a:t>
            </a:r>
            <a:endParaRPr lang="de-DE" sz="2000">
              <a:ea typeface="Calibri"/>
              <a:cs typeface="Calibri"/>
            </a:endParaRPr>
          </a:p>
          <a:p>
            <a:pPr marL="342265" indent="-342265">
              <a:buNone/>
            </a:pPr>
            <a:r>
              <a:rPr lang="de-DE" sz="2000"/>
              <a:t>✅ Halte deine Videos </a:t>
            </a:r>
            <a:r>
              <a:rPr lang="de-DE" sz="2000" b="1"/>
              <a:t>kurz &amp; spannend</a:t>
            </a:r>
            <a:r>
              <a:rPr lang="de-DE" sz="2000"/>
              <a:t> 🎬</a:t>
            </a:r>
            <a:endParaRPr lang="de-DE" sz="2000">
              <a:ea typeface="Calibri"/>
              <a:cs typeface="Calibri"/>
            </a:endParaRPr>
          </a:p>
          <a:p>
            <a:pPr marL="342265" indent="-342265">
              <a:buNone/>
            </a:pPr>
            <a:endParaRPr lang="de-DE" sz="2000">
              <a:ea typeface="Calibri"/>
              <a:cs typeface="Calibri"/>
            </a:endParaRPr>
          </a:p>
          <a:p>
            <a:pPr marL="342265" indent="-342265">
              <a:buNone/>
            </a:pPr>
            <a:r>
              <a:rPr lang="de-DE" sz="2000" b="1"/>
              <a:t>Mehr Sichtbarkeit bekommen:</a:t>
            </a:r>
            <a:endParaRPr lang="de-DE" sz="2000" b="1">
              <a:ea typeface="Calibri"/>
              <a:cs typeface="Calibri"/>
            </a:endParaRPr>
          </a:p>
          <a:p>
            <a:pPr marL="0" indent="0">
              <a:buNone/>
            </a:pPr>
            <a:r>
              <a:rPr lang="de-DE" sz="2000"/>
              <a:t>✅ Nutze </a:t>
            </a:r>
            <a:r>
              <a:rPr lang="de-DE" sz="2000" b="1"/>
              <a:t>Trend-Sounds</a:t>
            </a:r>
            <a:r>
              <a:rPr lang="de-DE" sz="2000"/>
              <a:t> 🎵</a:t>
            </a:r>
            <a:br>
              <a:rPr lang="de-DE" sz="2000"/>
            </a:br>
            <a:r>
              <a:rPr lang="de-DE" sz="2000"/>
              <a:t>✅ Sorge für </a:t>
            </a:r>
            <a:r>
              <a:rPr lang="de-DE" sz="2000" b="1"/>
              <a:t>schnelle Interaktion</a:t>
            </a:r>
            <a:r>
              <a:rPr lang="de-DE" sz="2000"/>
              <a:t> nach dem Post 📈</a:t>
            </a:r>
            <a:br>
              <a:rPr lang="de-DE" sz="2000"/>
            </a:br>
            <a:r>
              <a:rPr lang="de-DE" sz="2000"/>
              <a:t>✅ Verwende relevante </a:t>
            </a:r>
            <a:r>
              <a:rPr lang="de-DE" sz="2000" b="1"/>
              <a:t>Hashtags</a:t>
            </a:r>
            <a:r>
              <a:rPr lang="de-DE" sz="2000"/>
              <a:t> #️⃣</a:t>
            </a:r>
            <a:br>
              <a:rPr lang="de-DE" sz="2000"/>
            </a:br>
            <a:r>
              <a:rPr lang="de-DE" sz="2000"/>
              <a:t>✅ Poste </a:t>
            </a:r>
            <a:r>
              <a:rPr lang="de-DE" sz="2000" b="1"/>
              <a:t>oft</a:t>
            </a:r>
            <a:r>
              <a:rPr lang="de-DE" sz="2000"/>
              <a:t> und </a:t>
            </a:r>
            <a:r>
              <a:rPr lang="de-DE" sz="2000" b="1"/>
              <a:t>regelmäßig </a:t>
            </a:r>
            <a:r>
              <a:rPr lang="de-DE" sz="2000"/>
              <a:t>📅</a:t>
            </a:r>
            <a:endParaRPr lang="de-DE" sz="2000">
              <a:ea typeface="Calibri"/>
              <a:cs typeface="Calibri"/>
            </a:endParaRPr>
          </a:p>
          <a:p>
            <a:pPr marL="0" indent="0">
              <a:buNone/>
            </a:pPr>
            <a:r>
              <a:rPr lang="de-DE" sz="2000">
                <a:ea typeface="Calibri"/>
                <a:cs typeface="Calibri"/>
              </a:rPr>
              <a:t>✅ Sei </a:t>
            </a:r>
            <a:r>
              <a:rPr lang="de-DE" sz="2000" b="1">
                <a:ea typeface="Calibri"/>
                <a:cs typeface="Calibri"/>
              </a:rPr>
              <a:t>aktiv</a:t>
            </a:r>
            <a:r>
              <a:rPr lang="de-DE" sz="2000">
                <a:ea typeface="Calibri"/>
                <a:cs typeface="Calibri"/>
              </a:rPr>
              <a:t> und </a:t>
            </a:r>
            <a:r>
              <a:rPr lang="de-DE" sz="2000" b="1">
                <a:ea typeface="Calibri"/>
                <a:cs typeface="Calibri"/>
              </a:rPr>
              <a:t>interagiere viel </a:t>
            </a:r>
            <a:r>
              <a:rPr lang="de-DE" sz="2000">
                <a:ea typeface="Calibri"/>
                <a:cs typeface="Calibri"/>
              </a:rPr>
              <a:t>📅</a:t>
            </a:r>
            <a:br>
              <a:rPr lang="de-DE" sz="2000"/>
            </a:br>
            <a:r>
              <a:rPr lang="de-DE" sz="2000"/>
              <a:t>✅ Schreibe </a:t>
            </a:r>
            <a:r>
              <a:rPr lang="de-DE" sz="2000" b="1"/>
              <a:t>aussagekräftige Beschreibungen</a:t>
            </a:r>
            <a:r>
              <a:rPr lang="de-DE" sz="2000"/>
              <a:t> mit relevanten Keywords ✍️</a:t>
            </a:r>
            <a:endParaRPr lang="de-DE"/>
          </a:p>
        </p:txBody>
      </p:sp>
      <p:sp>
        <p:nvSpPr>
          <p:cNvPr id="4" name="Datumsplatzhalter 3">
            <a:extLst>
              <a:ext uri="{FF2B5EF4-FFF2-40B4-BE49-F238E27FC236}">
                <a16:creationId xmlns:a16="http://schemas.microsoft.com/office/drawing/2014/main" id="{E0518236-DE07-0C09-6149-5970E98D27B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39BAA5E0-0DC8-3B6F-557B-78F3A09BFEF4}"/>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4F1B2CC1-B192-54A2-3BB5-8CC1DA177236}"/>
              </a:ext>
            </a:extLst>
          </p:cNvPr>
          <p:cNvSpPr>
            <a:spLocks noGrp="1"/>
          </p:cNvSpPr>
          <p:nvPr>
            <p:ph type="sldNum" sz="quarter" idx="12"/>
          </p:nvPr>
        </p:nvSpPr>
        <p:spPr/>
        <p:txBody>
          <a:bodyPr/>
          <a:lstStyle/>
          <a:p>
            <a:fld id="{FC0CC166-4E39-43B8-AB91-BDD1C4C9E224}" type="slidenum">
              <a:rPr lang="de-DE" smtClean="0"/>
              <a:t>54</a:t>
            </a:fld>
            <a:endParaRPr lang="de-DE"/>
          </a:p>
        </p:txBody>
      </p:sp>
      <p:sp>
        <p:nvSpPr>
          <p:cNvPr id="10" name="Titel 1">
            <a:extLst>
              <a:ext uri="{FF2B5EF4-FFF2-40B4-BE49-F238E27FC236}">
                <a16:creationId xmlns:a16="http://schemas.microsoft.com/office/drawing/2014/main" id="{CAA24742-D718-E5A8-61E8-EF70FDC360B8}"/>
              </a:ext>
            </a:extLst>
          </p:cNvPr>
          <p:cNvSpPr txBox="1">
            <a:spLocks/>
          </p:cNvSpPr>
          <p:nvPr/>
        </p:nvSpPr>
        <p:spPr>
          <a:xfrm>
            <a:off x="1378800" y="1507025"/>
            <a:ext cx="4536226"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2000">
                <a:ea typeface="Calibri"/>
                <a:cs typeface="Calibri"/>
              </a:rPr>
              <a:t>Z</a:t>
            </a:r>
            <a:r>
              <a:rPr lang="de-DE" sz="2000" err="1">
                <a:ea typeface="Calibri"/>
                <a:cs typeface="Calibri"/>
              </a:rPr>
              <a:t>iel</a:t>
            </a:r>
            <a:r>
              <a:rPr lang="de-DE" sz="2000">
                <a:ea typeface="Calibri"/>
                <a:cs typeface="Calibri"/>
              </a:rPr>
              <a:t> von User*innen: Viele Likes/</a:t>
            </a:r>
            <a:r>
              <a:rPr lang="de-DE" sz="2000" err="1">
                <a:ea typeface="Calibri"/>
                <a:cs typeface="Calibri"/>
              </a:rPr>
              <a:t>Follows</a:t>
            </a:r>
            <a:r>
              <a:rPr lang="de-DE" sz="2000">
                <a:ea typeface="Calibri"/>
                <a:cs typeface="Calibri"/>
              </a:rPr>
              <a:t> </a:t>
            </a:r>
            <a:endParaRPr lang="de-DE" sz="2000"/>
          </a:p>
        </p:txBody>
      </p:sp>
      <p:pic>
        <p:nvPicPr>
          <p:cNvPr id="12" name="Download(2)">
            <a:hlinkClick r:id="" action="ppaction://media"/>
            <a:extLst>
              <a:ext uri="{FF2B5EF4-FFF2-40B4-BE49-F238E27FC236}">
                <a16:creationId xmlns:a16="http://schemas.microsoft.com/office/drawing/2014/main" id="{F1BFDE92-B7A8-B156-6548-44806821A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98066" y="2077487"/>
            <a:ext cx="2273462" cy="4040983"/>
          </a:xfrm>
          <a:prstGeom prst="rect">
            <a:avLst/>
          </a:prstGeom>
        </p:spPr>
      </p:pic>
      <p:sp>
        <p:nvSpPr>
          <p:cNvPr id="11" name="Sprechblase: rechteckig 10">
            <a:extLst>
              <a:ext uri="{FF2B5EF4-FFF2-40B4-BE49-F238E27FC236}">
                <a16:creationId xmlns:a16="http://schemas.microsoft.com/office/drawing/2014/main" id="{DAE59644-A35D-942A-B013-3108D2D1AC4A}"/>
              </a:ext>
            </a:extLst>
          </p:cNvPr>
          <p:cNvSpPr/>
          <p:nvPr/>
        </p:nvSpPr>
        <p:spPr>
          <a:xfrm>
            <a:off x="8134350" y="1507025"/>
            <a:ext cx="3790950" cy="1140925"/>
          </a:xfrm>
          <a:prstGeom prst="wedgeRectCallout">
            <a:avLst>
              <a:gd name="adj1" fmla="val -58521"/>
              <a:gd name="adj2" fmla="val 1184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Wisst</a:t>
            </a:r>
            <a:r>
              <a:rPr lang="en-US"/>
              <a:t> </a:t>
            </a:r>
            <a:r>
              <a:rPr lang="en-US" err="1"/>
              <a:t>ihr</a:t>
            </a:r>
            <a:r>
              <a:rPr lang="en-US"/>
              <a:t> </a:t>
            </a:r>
            <a:r>
              <a:rPr lang="en-US" err="1"/>
              <a:t>jetzt</a:t>
            </a:r>
            <a:r>
              <a:rPr lang="en-US"/>
              <a:t>, </a:t>
            </a:r>
            <a:r>
              <a:rPr lang="en-US" err="1"/>
              <a:t>warum</a:t>
            </a:r>
            <a:r>
              <a:rPr lang="en-US"/>
              <a:t> das so </a:t>
            </a:r>
            <a:r>
              <a:rPr lang="en-US" err="1"/>
              <a:t>ist</a:t>
            </a:r>
            <a:r>
              <a:rPr lang="en-US"/>
              <a:t>?</a:t>
            </a:r>
            <a:endParaRPr lang="de-DE"/>
          </a:p>
        </p:txBody>
      </p:sp>
      <p:pic>
        <p:nvPicPr>
          <p:cNvPr id="14" name="Grafik 13">
            <a:extLst>
              <a:ext uri="{FF2B5EF4-FFF2-40B4-BE49-F238E27FC236}">
                <a16:creationId xmlns:a16="http://schemas.microsoft.com/office/drawing/2014/main" id="{E0982292-D1AD-4598-2374-DAFCA3EA49DA}"/>
              </a:ext>
            </a:extLst>
          </p:cNvPr>
          <p:cNvPicPr>
            <a:picLocks noChangeAspect="1"/>
          </p:cNvPicPr>
          <p:nvPr/>
        </p:nvPicPr>
        <p:blipFill>
          <a:blip r:embed="rId5"/>
          <a:stretch>
            <a:fillRect/>
          </a:stretch>
        </p:blipFill>
        <p:spPr>
          <a:xfrm>
            <a:off x="6301988" y="3355333"/>
            <a:ext cx="3068986" cy="685251"/>
          </a:xfrm>
          <a:prstGeom prst="rect">
            <a:avLst/>
          </a:prstGeom>
        </p:spPr>
      </p:pic>
      <p:pic>
        <p:nvPicPr>
          <p:cNvPr id="16" name="Grafik 15">
            <a:extLst>
              <a:ext uri="{FF2B5EF4-FFF2-40B4-BE49-F238E27FC236}">
                <a16:creationId xmlns:a16="http://schemas.microsoft.com/office/drawing/2014/main" id="{0E0702B4-2553-F22C-B4C2-ED0A2DB1F333}"/>
              </a:ext>
            </a:extLst>
          </p:cNvPr>
          <p:cNvPicPr>
            <a:picLocks noChangeAspect="1"/>
          </p:cNvPicPr>
          <p:nvPr/>
        </p:nvPicPr>
        <p:blipFill>
          <a:blip r:embed="rId6"/>
          <a:stretch>
            <a:fillRect/>
          </a:stretch>
        </p:blipFill>
        <p:spPr>
          <a:xfrm>
            <a:off x="7951793" y="4463762"/>
            <a:ext cx="1392501" cy="2111621"/>
          </a:xfrm>
          <a:prstGeom prst="rect">
            <a:avLst/>
          </a:prstGeom>
        </p:spPr>
      </p:pic>
      <p:pic>
        <p:nvPicPr>
          <p:cNvPr id="18" name="Grafik 17">
            <a:extLst>
              <a:ext uri="{FF2B5EF4-FFF2-40B4-BE49-F238E27FC236}">
                <a16:creationId xmlns:a16="http://schemas.microsoft.com/office/drawing/2014/main" id="{BDBD5A07-15AD-8206-E498-DE30CEB7721C}"/>
              </a:ext>
            </a:extLst>
          </p:cNvPr>
          <p:cNvPicPr>
            <a:picLocks noChangeAspect="1"/>
          </p:cNvPicPr>
          <p:nvPr/>
        </p:nvPicPr>
        <p:blipFill>
          <a:blip r:embed="rId7"/>
          <a:stretch>
            <a:fillRect/>
          </a:stretch>
        </p:blipFill>
        <p:spPr>
          <a:xfrm>
            <a:off x="9498066" y="6196104"/>
            <a:ext cx="2697109" cy="492827"/>
          </a:xfrm>
          <a:prstGeom prst="rect">
            <a:avLst/>
          </a:prstGeom>
        </p:spPr>
      </p:pic>
    </p:spTree>
    <p:extLst>
      <p:ext uri="{BB962C8B-B14F-4D97-AF65-F5344CB8AC3E}">
        <p14:creationId xmlns:p14="http://schemas.microsoft.com/office/powerpoint/2010/main" val="86112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2"/>
                </p:tgtEl>
              </p:cMediaNode>
            </p:video>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53C4C-2B9E-A2E0-7A39-3C9A552877F1}"/>
              </a:ext>
            </a:extLst>
          </p:cNvPr>
          <p:cNvSpPr>
            <a:spLocks noGrp="1"/>
          </p:cNvSpPr>
          <p:nvPr>
            <p:ph type="title"/>
          </p:nvPr>
        </p:nvSpPr>
        <p:spPr/>
        <p:txBody>
          <a:bodyPr/>
          <a:lstStyle/>
          <a:p>
            <a:r>
              <a:rPr lang="de-DE">
                <a:ea typeface="Calibri"/>
                <a:cs typeface="Calibri"/>
              </a:rPr>
              <a:t>Content Pushen - Zielgruppen</a:t>
            </a:r>
            <a:endParaRPr lang="de-DE"/>
          </a:p>
        </p:txBody>
      </p:sp>
      <p:sp>
        <p:nvSpPr>
          <p:cNvPr id="3" name="Inhaltsplatzhalter 2">
            <a:extLst>
              <a:ext uri="{FF2B5EF4-FFF2-40B4-BE49-F238E27FC236}">
                <a16:creationId xmlns:a16="http://schemas.microsoft.com/office/drawing/2014/main" id="{61FAB5CA-C3C2-948C-C2CD-6C5CCF1EA3FC}"/>
              </a:ext>
            </a:extLst>
          </p:cNvPr>
          <p:cNvSpPr>
            <a:spLocks noGrp="1"/>
          </p:cNvSpPr>
          <p:nvPr>
            <p:ph idx="1"/>
          </p:nvPr>
        </p:nvSpPr>
        <p:spPr>
          <a:xfrm>
            <a:off x="1378800" y="2178000"/>
            <a:ext cx="7390326" cy="3690000"/>
          </a:xfrm>
        </p:spPr>
        <p:txBody>
          <a:bodyPr/>
          <a:lstStyle/>
          <a:p>
            <a:pPr marL="0" indent="0">
              <a:buNone/>
            </a:pPr>
            <a:r>
              <a:rPr lang="de-DE" sz="2000" b="1"/>
              <a:t>Die „richtigen“ (passende) User*innen ansprechen:</a:t>
            </a:r>
            <a:endParaRPr lang="de-DE" sz="2000"/>
          </a:p>
          <a:p>
            <a:pPr marL="0" indent="0">
              <a:buNone/>
            </a:pPr>
            <a:endParaRPr lang="de-DE">
              <a:ea typeface="Calibri"/>
              <a:cs typeface="Calibri"/>
            </a:endParaRPr>
          </a:p>
          <a:p>
            <a:pPr marL="0" indent="0">
              <a:buNone/>
            </a:pPr>
            <a:r>
              <a:rPr lang="de-DE" sz="2400"/>
              <a:t>✅ </a:t>
            </a:r>
            <a:r>
              <a:rPr lang="de-DE" sz="2000">
                <a:ea typeface="Calibri"/>
                <a:cs typeface="Calibri"/>
              </a:rPr>
              <a:t>Dein Content wird den "richtigen" Leuten gezeigt, wenn...</a:t>
            </a:r>
          </a:p>
          <a:p>
            <a:pPr marL="742315" lvl="1" indent="-285115">
              <a:buFont typeface="Courier New" panose="020B0604020202020204" pitchFamily="34" charset="0"/>
              <a:buChar char="o"/>
            </a:pPr>
            <a:r>
              <a:rPr lang="de-DE" sz="1800">
                <a:ea typeface="Calibri"/>
                <a:cs typeface="Calibri"/>
              </a:rPr>
              <a:t>Du Hashtags oder Begriffe identifizierst, die für diese Gruppe relevant sind (#spikeball, #</a:t>
            </a:r>
            <a:r>
              <a:rPr lang="de-DE" sz="1800"/>
              <a:t>dogoftheday</a:t>
            </a:r>
            <a:r>
              <a:rPr lang="de-DE" sz="1800">
                <a:ea typeface="Calibri"/>
                <a:cs typeface="Calibri"/>
              </a:rPr>
              <a:t>).</a:t>
            </a:r>
          </a:p>
          <a:p>
            <a:pPr marL="742315" lvl="1" indent="-285115">
              <a:buFont typeface="Courier New" panose="020B0604020202020204" pitchFamily="34" charset="0"/>
              <a:buChar char="o"/>
            </a:pPr>
            <a:r>
              <a:rPr lang="de-DE" sz="1800">
                <a:ea typeface="Calibri"/>
                <a:cs typeface="Calibri"/>
              </a:rPr>
              <a:t>Du Inhalte postest, die offensichtlich für deine Zielgruppe relevant sind.</a:t>
            </a:r>
          </a:p>
        </p:txBody>
      </p:sp>
      <p:sp>
        <p:nvSpPr>
          <p:cNvPr id="4" name="Datumsplatzhalter 3">
            <a:extLst>
              <a:ext uri="{FF2B5EF4-FFF2-40B4-BE49-F238E27FC236}">
                <a16:creationId xmlns:a16="http://schemas.microsoft.com/office/drawing/2014/main" id="{534E14F7-2DA9-7F34-12BA-DD8FA7AEBCA9}"/>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658AC59F-EFCB-0397-37A5-7668A63E6CF4}"/>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FAF9DDE8-D3C5-9694-9BBE-6F395FEB9C96}"/>
              </a:ext>
            </a:extLst>
          </p:cNvPr>
          <p:cNvSpPr>
            <a:spLocks noGrp="1"/>
          </p:cNvSpPr>
          <p:nvPr>
            <p:ph type="sldNum" sz="quarter" idx="12"/>
          </p:nvPr>
        </p:nvSpPr>
        <p:spPr/>
        <p:txBody>
          <a:bodyPr/>
          <a:lstStyle/>
          <a:p>
            <a:fld id="{FC0CC166-4E39-43B8-AB91-BDD1C4C9E224}" type="slidenum">
              <a:rPr lang="de-DE" smtClean="0"/>
              <a:t>55</a:t>
            </a:fld>
            <a:endParaRPr lang="de-DE"/>
          </a:p>
        </p:txBody>
      </p:sp>
      <p:pic>
        <p:nvPicPr>
          <p:cNvPr id="10" name="Grafik 9">
            <a:extLst>
              <a:ext uri="{FF2B5EF4-FFF2-40B4-BE49-F238E27FC236}">
                <a16:creationId xmlns:a16="http://schemas.microsoft.com/office/drawing/2014/main" id="{AD789F7F-156A-5BCF-1CAA-4DA99FFD0846}"/>
              </a:ext>
            </a:extLst>
          </p:cNvPr>
          <p:cNvPicPr>
            <a:picLocks noChangeAspect="1"/>
          </p:cNvPicPr>
          <p:nvPr/>
        </p:nvPicPr>
        <p:blipFill>
          <a:blip r:embed="rId2"/>
          <a:stretch>
            <a:fillRect/>
          </a:stretch>
        </p:blipFill>
        <p:spPr>
          <a:xfrm>
            <a:off x="8702451" y="1125135"/>
            <a:ext cx="3327970" cy="5117307"/>
          </a:xfrm>
          <a:prstGeom prst="rect">
            <a:avLst/>
          </a:prstGeom>
        </p:spPr>
      </p:pic>
      <p:sp>
        <p:nvSpPr>
          <p:cNvPr id="7" name="Titel 1">
            <a:extLst>
              <a:ext uri="{FF2B5EF4-FFF2-40B4-BE49-F238E27FC236}">
                <a16:creationId xmlns:a16="http://schemas.microsoft.com/office/drawing/2014/main" id="{9A07CBCF-6BA7-DBAC-58F5-70B1195AA037}"/>
              </a:ext>
            </a:extLst>
          </p:cNvPr>
          <p:cNvSpPr txBox="1">
            <a:spLocks/>
          </p:cNvSpPr>
          <p:nvPr/>
        </p:nvSpPr>
        <p:spPr>
          <a:xfrm>
            <a:off x="1378800" y="1507025"/>
            <a:ext cx="4536226"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2000">
                <a:ea typeface="Calibri"/>
                <a:cs typeface="Calibri"/>
              </a:rPr>
              <a:t>Z</a:t>
            </a:r>
            <a:r>
              <a:rPr lang="de-DE" sz="2000" err="1">
                <a:ea typeface="Calibri"/>
                <a:cs typeface="Calibri"/>
              </a:rPr>
              <a:t>iel</a:t>
            </a:r>
            <a:r>
              <a:rPr lang="de-DE" sz="2000">
                <a:ea typeface="Calibri"/>
                <a:cs typeface="Calibri"/>
              </a:rPr>
              <a:t> von User*innen: Viele Likes/</a:t>
            </a:r>
            <a:r>
              <a:rPr lang="de-DE" sz="2000" err="1">
                <a:ea typeface="Calibri"/>
                <a:cs typeface="Calibri"/>
              </a:rPr>
              <a:t>Follows</a:t>
            </a:r>
            <a:r>
              <a:rPr lang="de-DE" sz="2000">
                <a:ea typeface="Calibri"/>
                <a:cs typeface="Calibri"/>
              </a:rPr>
              <a:t> </a:t>
            </a:r>
            <a:endParaRPr lang="de-DE" sz="2000"/>
          </a:p>
        </p:txBody>
      </p:sp>
    </p:spTree>
    <p:extLst>
      <p:ext uri="{BB962C8B-B14F-4D97-AF65-F5344CB8AC3E}">
        <p14:creationId xmlns:p14="http://schemas.microsoft.com/office/powerpoint/2010/main" val="3396637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637D8-CAB9-18A1-32AF-C1D1210070A3}"/>
            </a:ext>
          </a:extLst>
        </p:cNvPr>
        <p:cNvGrpSpPr/>
        <p:nvPr/>
      </p:nvGrpSpPr>
      <p:grpSpPr>
        <a:xfrm>
          <a:off x="0" y="0"/>
          <a:ext cx="0" cy="0"/>
          <a:chOff x="0" y="0"/>
          <a:chExt cx="0" cy="0"/>
        </a:xfrm>
      </p:grpSpPr>
      <p:pic>
        <p:nvPicPr>
          <p:cNvPr id="23" name="Grafik 22" descr="Ein Bild, das Schrift, Grafiken, Symbol, Diagramm enthält.&#10;&#10;KI-generierte Inhalte können fehlerhaft sein.">
            <a:extLst>
              <a:ext uri="{FF2B5EF4-FFF2-40B4-BE49-F238E27FC236}">
                <a16:creationId xmlns:a16="http://schemas.microsoft.com/office/drawing/2014/main" id="{7CE03519-6673-6564-128F-D8E6D192F3CF}"/>
              </a:ext>
            </a:extLst>
          </p:cNvPr>
          <p:cNvPicPr>
            <a:picLocks noChangeAspect="1"/>
          </p:cNvPicPr>
          <p:nvPr/>
        </p:nvPicPr>
        <p:blipFill>
          <a:blip r:embed="rId2" cstate="print">
            <a:extLst>
              <a:ext uri="{28A0092B-C50C-407E-A947-70E740481C1C}">
                <a14:useLocalDpi xmlns:a14="http://schemas.microsoft.com/office/drawing/2010/main" val="0"/>
              </a:ext>
            </a:extLst>
          </a:blip>
          <a:srcRect b="18025"/>
          <a:stretch/>
        </p:blipFill>
        <p:spPr>
          <a:xfrm>
            <a:off x="4812869" y="1148781"/>
            <a:ext cx="1523787" cy="1235388"/>
          </a:xfrm>
          <a:prstGeom prst="rect">
            <a:avLst/>
          </a:prstGeom>
          <a:effectLst/>
        </p:spPr>
      </p:pic>
      <p:sp>
        <p:nvSpPr>
          <p:cNvPr id="2" name="Titel 1">
            <a:extLst>
              <a:ext uri="{FF2B5EF4-FFF2-40B4-BE49-F238E27FC236}">
                <a16:creationId xmlns:a16="http://schemas.microsoft.com/office/drawing/2014/main" id="{B8F2DDCB-C4B9-68C6-9800-D53B4CE921B5}"/>
              </a:ext>
            </a:extLst>
          </p:cNvPr>
          <p:cNvSpPr>
            <a:spLocks noGrp="1"/>
          </p:cNvSpPr>
          <p:nvPr>
            <p:ph type="title"/>
          </p:nvPr>
        </p:nvSpPr>
        <p:spPr/>
        <p:txBody>
          <a:bodyPr/>
          <a:lstStyle/>
          <a:p>
            <a:r>
              <a:rPr lang="de-DE">
                <a:ea typeface="Calibri"/>
                <a:cs typeface="Calibri"/>
              </a:rPr>
              <a:t>Content Pushen</a:t>
            </a:r>
            <a:endParaRPr lang="de-DE"/>
          </a:p>
        </p:txBody>
      </p:sp>
      <p:sp>
        <p:nvSpPr>
          <p:cNvPr id="4" name="Datumsplatzhalter 3">
            <a:extLst>
              <a:ext uri="{FF2B5EF4-FFF2-40B4-BE49-F238E27FC236}">
                <a16:creationId xmlns:a16="http://schemas.microsoft.com/office/drawing/2014/main" id="{74C92E2D-86FC-6D75-C9F8-C3FCD83822B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FCC43449-B471-A09E-B444-A6DF9B957E29}"/>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BB4BB7B6-75CB-A2F3-E44B-D96506BBFC2A}"/>
              </a:ext>
            </a:extLst>
          </p:cNvPr>
          <p:cNvSpPr>
            <a:spLocks noGrp="1"/>
          </p:cNvSpPr>
          <p:nvPr>
            <p:ph type="sldNum" sz="quarter" idx="12"/>
          </p:nvPr>
        </p:nvSpPr>
        <p:spPr/>
        <p:txBody>
          <a:bodyPr/>
          <a:lstStyle/>
          <a:p>
            <a:fld id="{FC0CC166-4E39-43B8-AB91-BDD1C4C9E224}" type="slidenum">
              <a:rPr lang="de-DE" smtClean="0"/>
              <a:t>56</a:t>
            </a:fld>
            <a:endParaRPr lang="de-DE"/>
          </a:p>
        </p:txBody>
      </p:sp>
      <p:sp>
        <p:nvSpPr>
          <p:cNvPr id="8" name="Inhaltsplatzhalter 2">
            <a:extLst>
              <a:ext uri="{FF2B5EF4-FFF2-40B4-BE49-F238E27FC236}">
                <a16:creationId xmlns:a16="http://schemas.microsoft.com/office/drawing/2014/main" id="{2A8CF035-D72A-BE8E-8FB4-989E17419BC6}"/>
              </a:ext>
            </a:extLst>
          </p:cNvPr>
          <p:cNvSpPr txBox="1">
            <a:spLocks/>
          </p:cNvSpPr>
          <p:nvPr/>
        </p:nvSpPr>
        <p:spPr>
          <a:xfrm>
            <a:off x="6689476" y="2178000"/>
            <a:ext cx="4718788" cy="3690000"/>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r>
              <a:rPr lang="en-US" sz="1800" err="1">
                <a:latin typeface="Calibri" panose="020F0502020204030204" pitchFamily="34" charset="0"/>
              </a:rPr>
              <a:t>Passende</a:t>
            </a:r>
            <a:r>
              <a:rPr lang="en-US" sz="1800">
                <a:latin typeface="Calibri" panose="020F0502020204030204" pitchFamily="34" charset="0"/>
              </a:rPr>
              <a:t> </a:t>
            </a:r>
            <a:r>
              <a:rPr lang="en-US" sz="1800" err="1">
                <a:latin typeface="Calibri" panose="020F0502020204030204" pitchFamily="34" charset="0"/>
              </a:rPr>
              <a:t>Empfehlungen</a:t>
            </a:r>
            <a:endParaRPr lang="en-US" sz="1800">
              <a:latin typeface="Calibri" panose="020F0502020204030204" pitchFamily="34" charset="0"/>
            </a:endParaRPr>
          </a:p>
          <a:p>
            <a:pPr marL="0"/>
            <a:r>
              <a:rPr lang="en-US" sz="1800">
                <a:latin typeface="Calibri" panose="020F0502020204030204" pitchFamily="34" charset="0"/>
              </a:rPr>
              <a:t>Motivation </a:t>
            </a:r>
            <a:r>
              <a:rPr lang="en-US" sz="1800" err="1">
                <a:latin typeface="Calibri" panose="020F0502020204030204" pitchFamily="34" charset="0"/>
              </a:rPr>
              <a:t>zum</a:t>
            </a:r>
            <a:r>
              <a:rPr lang="en-US" sz="1800">
                <a:latin typeface="Calibri" panose="020F0502020204030204" pitchFamily="34" charset="0"/>
              </a:rPr>
              <a:t> </a:t>
            </a:r>
            <a:r>
              <a:rPr lang="en-US" sz="1800" b="1" err="1">
                <a:effectLst/>
                <a:latin typeface="Calibri" panose="020F0502020204030204" pitchFamily="34" charset="0"/>
              </a:rPr>
              <a:t>regelmäßigen</a:t>
            </a:r>
            <a:r>
              <a:rPr lang="en-US" sz="1800" b="1">
                <a:effectLst/>
                <a:latin typeface="Calibri" panose="020F0502020204030204" pitchFamily="34" charset="0"/>
              </a:rPr>
              <a:t> </a:t>
            </a:r>
            <a:r>
              <a:rPr lang="en-US" sz="1800" b="1" err="1">
                <a:effectLst/>
                <a:latin typeface="Calibri" panose="020F0502020204030204" pitchFamily="34" charset="0"/>
              </a:rPr>
              <a:t>Nutzen</a:t>
            </a:r>
            <a:endParaRPr lang="en-US" sz="1800" b="1">
              <a:effectLst/>
              <a:latin typeface="Calibri" panose="020F0502020204030204" pitchFamily="34" charset="0"/>
            </a:endParaRPr>
          </a:p>
          <a:p>
            <a:pPr marL="0"/>
            <a:endParaRPr lang="de-DE" sz="1800">
              <a:latin typeface="Calibri" panose="020F0502020204030204" pitchFamily="34" charset="0"/>
            </a:endParaRPr>
          </a:p>
        </p:txBody>
      </p:sp>
      <p:sp>
        <p:nvSpPr>
          <p:cNvPr id="9" name="Titel 1">
            <a:extLst>
              <a:ext uri="{FF2B5EF4-FFF2-40B4-BE49-F238E27FC236}">
                <a16:creationId xmlns:a16="http://schemas.microsoft.com/office/drawing/2014/main" id="{2BBBE8EA-7BB4-F316-EAE2-9EE1E1BDB33A}"/>
              </a:ext>
            </a:extLst>
          </p:cNvPr>
          <p:cNvSpPr txBox="1">
            <a:spLocks/>
          </p:cNvSpPr>
          <p:nvPr/>
        </p:nvSpPr>
        <p:spPr>
          <a:xfrm>
            <a:off x="1378800" y="1507025"/>
            <a:ext cx="4536226"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1600">
                <a:ea typeface="Calibri"/>
                <a:cs typeface="Calibri"/>
              </a:rPr>
              <a:t>Z</a:t>
            </a:r>
            <a:r>
              <a:rPr lang="de-DE" sz="1600" err="1">
                <a:ea typeface="Calibri"/>
                <a:cs typeface="Calibri"/>
              </a:rPr>
              <a:t>iel</a:t>
            </a:r>
            <a:r>
              <a:rPr lang="de-DE" sz="1600">
                <a:ea typeface="Calibri"/>
                <a:cs typeface="Calibri"/>
              </a:rPr>
              <a:t> v. User*innen: Viele Likes/</a:t>
            </a:r>
            <a:r>
              <a:rPr lang="de-DE" sz="1600" err="1">
                <a:ea typeface="Calibri"/>
                <a:cs typeface="Calibri"/>
              </a:rPr>
              <a:t>Follows</a:t>
            </a:r>
            <a:r>
              <a:rPr lang="de-DE" sz="1600">
                <a:ea typeface="Calibri"/>
                <a:cs typeface="Calibri"/>
              </a:rPr>
              <a:t> </a:t>
            </a:r>
            <a:endParaRPr lang="de-DE" sz="1600"/>
          </a:p>
        </p:txBody>
      </p:sp>
      <p:sp>
        <p:nvSpPr>
          <p:cNvPr id="10" name="Titel 1">
            <a:extLst>
              <a:ext uri="{FF2B5EF4-FFF2-40B4-BE49-F238E27FC236}">
                <a16:creationId xmlns:a16="http://schemas.microsoft.com/office/drawing/2014/main" id="{D3F8BAD0-02C2-9FF1-A790-0AAEF2F4A893}"/>
              </a:ext>
            </a:extLst>
          </p:cNvPr>
          <p:cNvSpPr txBox="1">
            <a:spLocks/>
          </p:cNvSpPr>
          <p:nvPr/>
        </p:nvSpPr>
        <p:spPr>
          <a:xfrm>
            <a:off x="6287688" y="1507024"/>
            <a:ext cx="5218512"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1600">
                <a:ea typeface="Calibri"/>
                <a:cs typeface="Calibri"/>
              </a:rPr>
              <a:t>Z</a:t>
            </a:r>
            <a:r>
              <a:rPr lang="de-DE" sz="1600" err="1">
                <a:ea typeface="Calibri"/>
                <a:cs typeface="Calibri"/>
              </a:rPr>
              <a:t>iel</a:t>
            </a:r>
            <a:r>
              <a:rPr lang="de-DE" sz="1600">
                <a:ea typeface="Calibri"/>
                <a:cs typeface="Calibri"/>
              </a:rPr>
              <a:t> v. TikTok &amp; Co.: dass User*innen viel Zeit auf App verbringen -&gt; Werbeeinnahmen</a:t>
            </a:r>
            <a:endParaRPr lang="de-DE" sz="1600"/>
          </a:p>
        </p:txBody>
      </p:sp>
      <p:sp>
        <p:nvSpPr>
          <p:cNvPr id="19" name="Inhaltsplatzhalter 2">
            <a:extLst>
              <a:ext uri="{FF2B5EF4-FFF2-40B4-BE49-F238E27FC236}">
                <a16:creationId xmlns:a16="http://schemas.microsoft.com/office/drawing/2014/main" id="{137573A5-91D6-5EE4-B20F-C62296A2DC21}"/>
              </a:ext>
            </a:extLst>
          </p:cNvPr>
          <p:cNvSpPr>
            <a:spLocks noGrp="1"/>
          </p:cNvSpPr>
          <p:nvPr>
            <p:ph idx="1"/>
          </p:nvPr>
        </p:nvSpPr>
        <p:spPr>
          <a:xfrm>
            <a:off x="1378800" y="2178000"/>
            <a:ext cx="4908888" cy="3690000"/>
          </a:xfrm>
        </p:spPr>
        <p:txBody>
          <a:bodyPr/>
          <a:lstStyle/>
          <a:p>
            <a:pPr>
              <a:buNone/>
            </a:pPr>
            <a:r>
              <a:rPr lang="de-DE" sz="1600" b="1"/>
              <a:t>Mehr Interesse wecken:</a:t>
            </a:r>
          </a:p>
          <a:p>
            <a:pPr>
              <a:buNone/>
            </a:pPr>
            <a:r>
              <a:rPr lang="de-DE" sz="1600"/>
              <a:t>✅ Springe </a:t>
            </a:r>
            <a:r>
              <a:rPr lang="de-DE" sz="1600" b="1"/>
              <a:t>früh auf Trends</a:t>
            </a:r>
            <a:r>
              <a:rPr lang="de-DE" sz="1600"/>
              <a:t> auf 🔥</a:t>
            </a:r>
            <a:br>
              <a:rPr lang="de-DE" sz="1600"/>
            </a:br>
            <a:r>
              <a:rPr lang="de-DE" sz="1600"/>
              <a:t>✅ Halte deine Videos </a:t>
            </a:r>
            <a:r>
              <a:rPr lang="de-DE" sz="1600" b="1"/>
              <a:t>kurz &amp; spannend</a:t>
            </a:r>
            <a:r>
              <a:rPr lang="de-DE" sz="1600"/>
              <a:t> 🎬</a:t>
            </a:r>
          </a:p>
          <a:p>
            <a:pPr>
              <a:buNone/>
            </a:pPr>
            <a:endParaRPr lang="de-DE" sz="1600"/>
          </a:p>
          <a:p>
            <a:pPr>
              <a:buNone/>
            </a:pPr>
            <a:r>
              <a:rPr lang="de-DE" sz="1600" b="1"/>
              <a:t>Mehr Sichtbarkeit bekommen:</a:t>
            </a:r>
          </a:p>
          <a:p>
            <a:r>
              <a:rPr lang="de-DE" sz="1600"/>
              <a:t>✅ Nutze </a:t>
            </a:r>
            <a:r>
              <a:rPr lang="de-DE" sz="1600" b="1"/>
              <a:t>Trend-Sounds</a:t>
            </a:r>
            <a:r>
              <a:rPr lang="de-DE" sz="1600"/>
              <a:t> 🎵</a:t>
            </a:r>
            <a:br>
              <a:rPr lang="de-DE" sz="1600"/>
            </a:br>
            <a:r>
              <a:rPr lang="de-DE" sz="1600"/>
              <a:t>✅ Sorge für </a:t>
            </a:r>
            <a:r>
              <a:rPr lang="de-DE" sz="1600" b="1"/>
              <a:t>schnelle Interaktion</a:t>
            </a:r>
            <a:r>
              <a:rPr lang="de-DE" sz="1600"/>
              <a:t> nach dem Post 📈</a:t>
            </a:r>
            <a:br>
              <a:rPr lang="de-DE" sz="1600"/>
            </a:br>
            <a:r>
              <a:rPr lang="de-DE" sz="1600"/>
              <a:t>✅ Verwende relevante </a:t>
            </a:r>
            <a:r>
              <a:rPr lang="de-DE" sz="1600" b="1"/>
              <a:t>Hashtags</a:t>
            </a:r>
            <a:r>
              <a:rPr lang="de-DE" sz="1600"/>
              <a:t> #️⃣</a:t>
            </a:r>
            <a:br>
              <a:rPr lang="de-DE" sz="1600"/>
            </a:br>
            <a:r>
              <a:rPr lang="de-DE" sz="1600"/>
              <a:t>✅ Sei </a:t>
            </a:r>
            <a:r>
              <a:rPr lang="de-DE" sz="1600" b="1"/>
              <a:t>regelmäßig aktiv</a:t>
            </a:r>
            <a:r>
              <a:rPr lang="de-DE" sz="1600"/>
              <a:t> &amp; poste oft 📅</a:t>
            </a:r>
            <a:br>
              <a:rPr lang="de-DE" sz="1600"/>
            </a:br>
            <a:r>
              <a:rPr lang="de-DE" sz="1600"/>
              <a:t>✅ Schreibe </a:t>
            </a:r>
            <a:r>
              <a:rPr lang="de-DE" sz="1600" b="1"/>
              <a:t>aussagekräftige Beschreibungen</a:t>
            </a:r>
            <a:r>
              <a:rPr lang="de-DE" sz="1600"/>
              <a:t> mit relevanten Keywords ✍️</a:t>
            </a:r>
          </a:p>
          <a:p>
            <a:endParaRPr lang="de-DE" sz="1600"/>
          </a:p>
          <a:p>
            <a:pPr marL="0" indent="0">
              <a:buNone/>
            </a:pPr>
            <a:r>
              <a:rPr lang="de-DE" sz="1600" b="1"/>
              <a:t>Die „richtigen“ (passende) User*innen ansprechen:</a:t>
            </a:r>
            <a:endParaRPr lang="de-DE" sz="1600"/>
          </a:p>
          <a:p>
            <a:pPr marL="0" indent="0">
              <a:buNone/>
            </a:pPr>
            <a:r>
              <a:rPr lang="de-DE" sz="1600"/>
              <a:t>✅ Verwende passende </a:t>
            </a:r>
            <a:r>
              <a:rPr lang="de-DE" sz="1600" b="1"/>
              <a:t>Hashtags </a:t>
            </a:r>
          </a:p>
        </p:txBody>
      </p:sp>
      <p:sp>
        <p:nvSpPr>
          <p:cNvPr id="24" name="Textfeld 23">
            <a:extLst>
              <a:ext uri="{FF2B5EF4-FFF2-40B4-BE49-F238E27FC236}">
                <a16:creationId xmlns:a16="http://schemas.microsoft.com/office/drawing/2014/main" id="{A599A38E-E77A-598C-9489-660FCAAF533E}"/>
              </a:ext>
            </a:extLst>
          </p:cNvPr>
          <p:cNvSpPr txBox="1"/>
          <p:nvPr/>
        </p:nvSpPr>
        <p:spPr>
          <a:xfrm>
            <a:off x="5764566" y="1206850"/>
            <a:ext cx="404238" cy="584775"/>
          </a:xfrm>
          <a:prstGeom prst="rect">
            <a:avLst/>
          </a:prstGeom>
          <a:noFill/>
        </p:spPr>
        <p:txBody>
          <a:bodyPr wrap="square" rtlCol="0">
            <a:spAutoFit/>
          </a:bodyPr>
          <a:lstStyle/>
          <a:p>
            <a:r>
              <a:rPr lang="en-US" sz="3200" b="1"/>
              <a:t>?</a:t>
            </a:r>
            <a:endParaRPr lang="de-DE" sz="3200" b="1"/>
          </a:p>
        </p:txBody>
      </p:sp>
    </p:spTree>
    <p:extLst>
      <p:ext uri="{BB962C8B-B14F-4D97-AF65-F5344CB8AC3E}">
        <p14:creationId xmlns:p14="http://schemas.microsoft.com/office/powerpoint/2010/main" val="2613768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C4545-D1F8-9D33-24ED-7DBAC02738F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3379CF-E69A-C93F-9FD9-9BC0EDD0C220}"/>
              </a:ext>
            </a:extLst>
          </p:cNvPr>
          <p:cNvSpPr>
            <a:spLocks noGrp="1"/>
          </p:cNvSpPr>
          <p:nvPr>
            <p:ph type="title"/>
          </p:nvPr>
        </p:nvSpPr>
        <p:spPr/>
        <p:txBody>
          <a:bodyPr/>
          <a:lstStyle/>
          <a:p>
            <a:r>
              <a:rPr lang="de-DE">
                <a:ea typeface="Calibri"/>
                <a:cs typeface="Calibri"/>
              </a:rPr>
              <a:t>Content Pushen</a:t>
            </a:r>
            <a:endParaRPr lang="de-DE"/>
          </a:p>
        </p:txBody>
      </p:sp>
      <p:sp>
        <p:nvSpPr>
          <p:cNvPr id="6" name="Foliennummernplatzhalter 5">
            <a:extLst>
              <a:ext uri="{FF2B5EF4-FFF2-40B4-BE49-F238E27FC236}">
                <a16:creationId xmlns:a16="http://schemas.microsoft.com/office/drawing/2014/main" id="{6D852E3E-9659-96A7-0D35-95BA4D27FFA1}"/>
              </a:ext>
            </a:extLst>
          </p:cNvPr>
          <p:cNvSpPr>
            <a:spLocks noGrp="1"/>
          </p:cNvSpPr>
          <p:nvPr>
            <p:ph type="sldNum" sz="quarter" idx="12"/>
          </p:nvPr>
        </p:nvSpPr>
        <p:spPr/>
        <p:txBody>
          <a:bodyPr/>
          <a:lstStyle/>
          <a:p>
            <a:fld id="{FC0CC166-4E39-43B8-AB91-BDD1C4C9E224}" type="slidenum">
              <a:rPr lang="de-DE" smtClean="0"/>
              <a:t>57</a:t>
            </a:fld>
            <a:endParaRPr lang="de-DE"/>
          </a:p>
        </p:txBody>
      </p:sp>
      <p:sp>
        <p:nvSpPr>
          <p:cNvPr id="8" name="Inhaltsplatzhalter 2">
            <a:extLst>
              <a:ext uri="{FF2B5EF4-FFF2-40B4-BE49-F238E27FC236}">
                <a16:creationId xmlns:a16="http://schemas.microsoft.com/office/drawing/2014/main" id="{E65ECBC9-40B0-1437-E4C1-76DE8B8B5276}"/>
              </a:ext>
            </a:extLst>
          </p:cNvPr>
          <p:cNvSpPr txBox="1">
            <a:spLocks/>
          </p:cNvSpPr>
          <p:nvPr/>
        </p:nvSpPr>
        <p:spPr>
          <a:xfrm>
            <a:off x="6689476" y="2178000"/>
            <a:ext cx="4718788" cy="3690000"/>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r>
              <a:rPr lang="en-US" sz="1800" err="1">
                <a:latin typeface="Calibri" panose="020F0502020204030204" pitchFamily="34" charset="0"/>
              </a:rPr>
              <a:t>Passende</a:t>
            </a:r>
            <a:r>
              <a:rPr lang="en-US" sz="1800">
                <a:latin typeface="Calibri" panose="020F0502020204030204" pitchFamily="34" charset="0"/>
              </a:rPr>
              <a:t> </a:t>
            </a:r>
            <a:r>
              <a:rPr lang="en-US" sz="1800" err="1">
                <a:latin typeface="Calibri" panose="020F0502020204030204" pitchFamily="34" charset="0"/>
              </a:rPr>
              <a:t>Empfehlungen</a:t>
            </a:r>
            <a:endParaRPr lang="en-US" sz="1800">
              <a:latin typeface="Calibri" panose="020F0502020204030204" pitchFamily="34" charset="0"/>
            </a:endParaRPr>
          </a:p>
          <a:p>
            <a:pPr marL="0"/>
            <a:r>
              <a:rPr lang="en-US" sz="1800">
                <a:latin typeface="Calibri" panose="020F0502020204030204" pitchFamily="34" charset="0"/>
              </a:rPr>
              <a:t>Motivation </a:t>
            </a:r>
            <a:r>
              <a:rPr lang="en-US" sz="1800" err="1">
                <a:latin typeface="Calibri" panose="020F0502020204030204" pitchFamily="34" charset="0"/>
              </a:rPr>
              <a:t>zum</a:t>
            </a:r>
            <a:r>
              <a:rPr lang="en-US" sz="1800">
                <a:latin typeface="Calibri" panose="020F0502020204030204" pitchFamily="34" charset="0"/>
              </a:rPr>
              <a:t> </a:t>
            </a:r>
            <a:r>
              <a:rPr lang="en-US" sz="1800" b="1" err="1">
                <a:effectLst/>
                <a:latin typeface="Calibri" panose="020F0502020204030204" pitchFamily="34" charset="0"/>
              </a:rPr>
              <a:t>regelmäßigen</a:t>
            </a:r>
            <a:r>
              <a:rPr lang="en-US" sz="1800" b="1">
                <a:effectLst/>
                <a:latin typeface="Calibri" panose="020F0502020204030204" pitchFamily="34" charset="0"/>
              </a:rPr>
              <a:t> </a:t>
            </a:r>
            <a:r>
              <a:rPr lang="en-US" sz="1800" b="1" err="1">
                <a:effectLst/>
                <a:latin typeface="Calibri" panose="020F0502020204030204" pitchFamily="34" charset="0"/>
              </a:rPr>
              <a:t>Nutzen</a:t>
            </a:r>
            <a:endParaRPr lang="en-US" sz="1800" b="1">
              <a:effectLst/>
              <a:latin typeface="Calibri" panose="020F0502020204030204" pitchFamily="34" charset="0"/>
            </a:endParaRPr>
          </a:p>
          <a:p>
            <a:pPr marL="0"/>
            <a:endParaRPr lang="de-DE" sz="1800">
              <a:latin typeface="Calibri" panose="020F0502020204030204" pitchFamily="34" charset="0"/>
            </a:endParaRPr>
          </a:p>
        </p:txBody>
      </p:sp>
      <p:sp>
        <p:nvSpPr>
          <p:cNvPr id="9" name="Titel 1">
            <a:extLst>
              <a:ext uri="{FF2B5EF4-FFF2-40B4-BE49-F238E27FC236}">
                <a16:creationId xmlns:a16="http://schemas.microsoft.com/office/drawing/2014/main" id="{E748DB0B-EF4A-DCE1-FAD0-8EB71AFF2C4A}"/>
              </a:ext>
            </a:extLst>
          </p:cNvPr>
          <p:cNvSpPr txBox="1">
            <a:spLocks/>
          </p:cNvSpPr>
          <p:nvPr/>
        </p:nvSpPr>
        <p:spPr>
          <a:xfrm>
            <a:off x="1378800" y="1507025"/>
            <a:ext cx="4536226"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2000">
                <a:ea typeface="Calibri"/>
                <a:cs typeface="Calibri"/>
              </a:rPr>
              <a:t>Z</a:t>
            </a:r>
            <a:r>
              <a:rPr lang="de-DE" sz="2000" err="1">
                <a:ea typeface="Calibri"/>
                <a:cs typeface="Calibri"/>
              </a:rPr>
              <a:t>iel</a:t>
            </a:r>
            <a:r>
              <a:rPr lang="de-DE" sz="2000">
                <a:ea typeface="Calibri"/>
                <a:cs typeface="Calibri"/>
              </a:rPr>
              <a:t> von User*innen: Viele Likes/</a:t>
            </a:r>
            <a:r>
              <a:rPr lang="de-DE" sz="2000" err="1">
                <a:ea typeface="Calibri"/>
                <a:cs typeface="Calibri"/>
              </a:rPr>
              <a:t>Follows</a:t>
            </a:r>
            <a:r>
              <a:rPr lang="de-DE" sz="2000">
                <a:ea typeface="Calibri"/>
                <a:cs typeface="Calibri"/>
              </a:rPr>
              <a:t> </a:t>
            </a:r>
            <a:endParaRPr lang="de-DE" sz="2000"/>
          </a:p>
        </p:txBody>
      </p:sp>
      <p:sp>
        <p:nvSpPr>
          <p:cNvPr id="10" name="Titel 1">
            <a:extLst>
              <a:ext uri="{FF2B5EF4-FFF2-40B4-BE49-F238E27FC236}">
                <a16:creationId xmlns:a16="http://schemas.microsoft.com/office/drawing/2014/main" id="{63BED2E5-941A-EF18-5710-561AEC3E11F1}"/>
              </a:ext>
            </a:extLst>
          </p:cNvPr>
          <p:cNvSpPr txBox="1">
            <a:spLocks/>
          </p:cNvSpPr>
          <p:nvPr/>
        </p:nvSpPr>
        <p:spPr>
          <a:xfrm>
            <a:off x="6287688" y="1507024"/>
            <a:ext cx="5218512" cy="670975"/>
          </a:xfrm>
          <a:prstGeom prst="rect">
            <a:avLst/>
          </a:prstGeom>
        </p:spPr>
        <p:txBody>
          <a:bodyPr vert="horz" lIns="0" tIns="0" rIns="0" bIns="0" rtlCol="0" anchor="t">
            <a:noAutofit/>
          </a:bodyPr>
          <a:lstStyle>
            <a:lvl1pPr algn="l" defTabSz="914305" rtl="0" eaLnBrk="1" latinLnBrk="0" hangingPunct="1">
              <a:spcBef>
                <a:spcPct val="0"/>
              </a:spcBef>
              <a:buNone/>
              <a:defRPr sz="3000" b="1" kern="1200" baseline="0">
                <a:solidFill>
                  <a:srgbClr val="003056"/>
                </a:solidFill>
                <a:latin typeface="+mj-lt"/>
                <a:ea typeface="+mj-ea"/>
                <a:cs typeface="+mj-cs"/>
              </a:defRPr>
            </a:lvl1pPr>
          </a:lstStyle>
          <a:p>
            <a:r>
              <a:rPr lang="en-US" sz="2000">
                <a:ea typeface="Calibri"/>
                <a:cs typeface="Calibri"/>
              </a:rPr>
              <a:t>Z</a:t>
            </a:r>
            <a:r>
              <a:rPr lang="de-DE" sz="2000" err="1">
                <a:ea typeface="Calibri"/>
                <a:cs typeface="Calibri"/>
              </a:rPr>
              <a:t>iel</a:t>
            </a:r>
            <a:r>
              <a:rPr lang="de-DE" sz="2000">
                <a:ea typeface="Calibri"/>
                <a:cs typeface="Calibri"/>
              </a:rPr>
              <a:t> von TikTok &amp; Co.: dass User*innen viel Zeit in der App verbringen -&gt; Werbeeinnahmen</a:t>
            </a:r>
            <a:endParaRPr lang="de-DE" sz="2000"/>
          </a:p>
        </p:txBody>
      </p:sp>
      <p:graphicFrame>
        <p:nvGraphicFramePr>
          <p:cNvPr id="15" name="Tabelle 14">
            <a:extLst>
              <a:ext uri="{FF2B5EF4-FFF2-40B4-BE49-F238E27FC236}">
                <a16:creationId xmlns:a16="http://schemas.microsoft.com/office/drawing/2014/main" id="{46190104-46FB-3DE3-EFD5-9B8DADE5BA01}"/>
              </a:ext>
            </a:extLst>
          </p:cNvPr>
          <p:cNvGraphicFramePr>
            <a:graphicFrameLocks noGrp="1"/>
          </p:cNvGraphicFramePr>
          <p:nvPr>
            <p:extLst>
              <p:ext uri="{D42A27DB-BD31-4B8C-83A1-F6EECF244321}">
                <p14:modId xmlns:p14="http://schemas.microsoft.com/office/powerpoint/2010/main" val="1290316367"/>
              </p:ext>
            </p:extLst>
          </p:nvPr>
        </p:nvGraphicFramePr>
        <p:xfrm>
          <a:off x="1076324" y="2185071"/>
          <a:ext cx="10582276" cy="3967350"/>
        </p:xfrm>
        <a:graphic>
          <a:graphicData uri="http://schemas.openxmlformats.org/drawingml/2006/table">
            <a:tbl>
              <a:tblPr firstRow="1" bandRow="1">
                <a:tableStyleId>{5C22544A-7EE6-4342-B048-85BDC9FD1C3A}</a:tableStyleId>
              </a:tblPr>
              <a:tblGrid>
                <a:gridCol w="5291138">
                  <a:extLst>
                    <a:ext uri="{9D8B030D-6E8A-4147-A177-3AD203B41FA5}">
                      <a16:colId xmlns:a16="http://schemas.microsoft.com/office/drawing/2014/main" val="497769600"/>
                    </a:ext>
                  </a:extLst>
                </a:gridCol>
                <a:gridCol w="5291138">
                  <a:extLst>
                    <a:ext uri="{9D8B030D-6E8A-4147-A177-3AD203B41FA5}">
                      <a16:colId xmlns:a16="http://schemas.microsoft.com/office/drawing/2014/main" val="2117225945"/>
                    </a:ext>
                  </a:extLst>
                </a:gridCol>
              </a:tblGrid>
              <a:tr h="661225">
                <a:tc>
                  <a:txBody>
                    <a:bodyPr/>
                    <a:lstStyle/>
                    <a:p>
                      <a:r>
                        <a:rPr lang="de-DE" b="1"/>
                        <a:t>Content-Push-Strategien</a:t>
                      </a:r>
                      <a:r>
                        <a:rPr lang="de-DE"/>
                        <a:t> 🚀</a:t>
                      </a:r>
                    </a:p>
                  </a:txBody>
                  <a:tcPr anchor="ctr"/>
                </a:tc>
                <a:tc>
                  <a:txBody>
                    <a:bodyPr/>
                    <a:lstStyle/>
                    <a:p>
                      <a:r>
                        <a:rPr lang="de-DE" b="1"/>
                        <a:t>Ziele von TikTok &amp; Co.</a:t>
                      </a:r>
                      <a:r>
                        <a:rPr lang="de-DE"/>
                        <a:t> 🎯</a:t>
                      </a:r>
                    </a:p>
                  </a:txBody>
                  <a:tcPr anchor="ctr"/>
                </a:tc>
                <a:extLst>
                  <a:ext uri="{0D108BD9-81ED-4DB2-BD59-A6C34878D82A}">
                    <a16:rowId xmlns:a16="http://schemas.microsoft.com/office/drawing/2014/main" val="2565011223"/>
                  </a:ext>
                </a:extLst>
              </a:tr>
              <a:tr h="661225">
                <a:tc>
                  <a:txBody>
                    <a:bodyPr/>
                    <a:lstStyle/>
                    <a:p>
                      <a:r>
                        <a:rPr lang="de-DE" b="1"/>
                        <a:t>Früh auf Trends aufspringen</a:t>
                      </a:r>
                      <a:r>
                        <a:rPr lang="de-DE"/>
                        <a:t> 🔥</a:t>
                      </a:r>
                    </a:p>
                  </a:txBody>
                  <a:tcPr anchor="ctr"/>
                </a:tc>
                <a:tc>
                  <a:txBody>
                    <a:bodyPr/>
                    <a:lstStyle/>
                    <a:p>
                      <a:r>
                        <a:rPr lang="de-DE"/>
                        <a:t>Nutzer*innen immer neue, virale Inhalte bieten, um sie in der App zu halten 📱</a:t>
                      </a:r>
                    </a:p>
                  </a:txBody>
                  <a:tcPr/>
                </a:tc>
                <a:extLst>
                  <a:ext uri="{0D108BD9-81ED-4DB2-BD59-A6C34878D82A}">
                    <a16:rowId xmlns:a16="http://schemas.microsoft.com/office/drawing/2014/main" val="597869874"/>
                  </a:ext>
                </a:extLst>
              </a:tr>
              <a:tr h="661225">
                <a:tc>
                  <a:txBody>
                    <a:bodyPr/>
                    <a:lstStyle/>
                    <a:p>
                      <a:r>
                        <a:rPr lang="de-DE" b="1"/>
                        <a:t>Kurz &amp; spannend halten</a:t>
                      </a:r>
                      <a:r>
                        <a:rPr lang="de-DE"/>
                        <a:t> 🎬</a:t>
                      </a:r>
                    </a:p>
                  </a:txBody>
                  <a:tcPr/>
                </a:tc>
                <a:tc>
                  <a:txBody>
                    <a:bodyPr/>
                    <a:lstStyle/>
                    <a:p>
                      <a:r>
                        <a:rPr lang="de-DE"/>
                        <a:t>Hohe </a:t>
                      </a:r>
                      <a:r>
                        <a:rPr lang="de-DE" err="1"/>
                        <a:t>Watchtime</a:t>
                      </a:r>
                      <a:r>
                        <a:rPr lang="de-DE"/>
                        <a:t> fördern, damit Nutzer nicht abspringen ⏳</a:t>
                      </a:r>
                    </a:p>
                  </a:txBody>
                  <a:tcPr anchor="ctr"/>
                </a:tc>
                <a:extLst>
                  <a:ext uri="{0D108BD9-81ED-4DB2-BD59-A6C34878D82A}">
                    <a16:rowId xmlns:a16="http://schemas.microsoft.com/office/drawing/2014/main" val="3728989565"/>
                  </a:ext>
                </a:extLst>
              </a:tr>
              <a:tr h="661225">
                <a:tc>
                  <a:txBody>
                    <a:bodyPr/>
                    <a:lstStyle/>
                    <a:p>
                      <a:r>
                        <a:rPr lang="de-DE" b="1"/>
                        <a:t>Trend-Sounds &amp; Hashtags nutzen</a:t>
                      </a:r>
                      <a:r>
                        <a:rPr lang="de-DE"/>
                        <a:t> 🎵 #️⃣</a:t>
                      </a:r>
                    </a:p>
                  </a:txBody>
                  <a:tcPr/>
                </a:tc>
                <a:tc>
                  <a:txBody>
                    <a:bodyPr/>
                    <a:lstStyle/>
                    <a:p>
                      <a:r>
                        <a:rPr lang="de-DE"/>
                        <a:t>Algorithmus-basiertes Ranking optimieren, um relevante Inhalte zu zeigen 🤖</a:t>
                      </a:r>
                    </a:p>
                  </a:txBody>
                  <a:tcPr/>
                </a:tc>
                <a:extLst>
                  <a:ext uri="{0D108BD9-81ED-4DB2-BD59-A6C34878D82A}">
                    <a16:rowId xmlns:a16="http://schemas.microsoft.com/office/drawing/2014/main" val="1652623343"/>
                  </a:ext>
                </a:extLst>
              </a:tr>
              <a:tr h="661225">
                <a:tc>
                  <a:txBody>
                    <a:bodyPr/>
                    <a:lstStyle/>
                    <a:p>
                      <a:r>
                        <a:rPr lang="de-DE" b="1"/>
                        <a:t>Regelmäßig aktiv sein &amp; oft posten</a:t>
                      </a:r>
                      <a:r>
                        <a:rPr lang="de-DE"/>
                        <a:t> 📅</a:t>
                      </a:r>
                    </a:p>
                  </a:txBody>
                  <a:tcPr/>
                </a:tc>
                <a:tc>
                  <a:txBody>
                    <a:bodyPr/>
                    <a:lstStyle/>
                    <a:p>
                      <a:r>
                        <a:rPr lang="de-DE"/>
                        <a:t>Ständige neue Inhalte sorgen für wiederkehrende Nutzer*innen 🔄</a:t>
                      </a:r>
                    </a:p>
                  </a:txBody>
                  <a:tcPr/>
                </a:tc>
                <a:extLst>
                  <a:ext uri="{0D108BD9-81ED-4DB2-BD59-A6C34878D82A}">
                    <a16:rowId xmlns:a16="http://schemas.microsoft.com/office/drawing/2014/main" val="1279061372"/>
                  </a:ext>
                </a:extLst>
              </a:tr>
              <a:tr h="661225">
                <a:tc>
                  <a:txBody>
                    <a:bodyPr/>
                    <a:lstStyle/>
                    <a:p>
                      <a:r>
                        <a:rPr lang="de-DE" b="1"/>
                        <a:t>Lange, relevante Beschreibungen verwenden</a:t>
                      </a:r>
                      <a:r>
                        <a:rPr lang="de-DE"/>
                        <a:t> ✍️</a:t>
                      </a:r>
                    </a:p>
                  </a:txBody>
                  <a:tcPr/>
                </a:tc>
                <a:tc>
                  <a:txBody>
                    <a:bodyPr/>
                    <a:lstStyle/>
                    <a:p>
                      <a:r>
                        <a:rPr lang="de-DE"/>
                        <a:t>Bessere Auffindbarkeit und Engagement in Kommentaren fördern 💬</a:t>
                      </a:r>
                    </a:p>
                  </a:txBody>
                  <a:tcPr/>
                </a:tc>
                <a:extLst>
                  <a:ext uri="{0D108BD9-81ED-4DB2-BD59-A6C34878D82A}">
                    <a16:rowId xmlns:a16="http://schemas.microsoft.com/office/drawing/2014/main" val="4208723490"/>
                  </a:ext>
                </a:extLst>
              </a:tr>
            </a:tbl>
          </a:graphicData>
        </a:graphic>
      </p:graphicFrame>
      <p:sp>
        <p:nvSpPr>
          <p:cNvPr id="3" name="Datumsplatzhalter 2">
            <a:extLst>
              <a:ext uri="{FF2B5EF4-FFF2-40B4-BE49-F238E27FC236}">
                <a16:creationId xmlns:a16="http://schemas.microsoft.com/office/drawing/2014/main" id="{6A2A3E93-805F-BD49-C58F-B3328BD6FB42}"/>
              </a:ext>
            </a:extLst>
          </p:cNvPr>
          <p:cNvSpPr>
            <a:spLocks noGrp="1"/>
          </p:cNvSpPr>
          <p:nvPr>
            <p:ph type="dt" sz="half" idx="2"/>
          </p:nvPr>
        </p:nvSpPr>
        <p:spPr/>
        <p:txBody>
          <a:bodyPr/>
          <a:lstStyle/>
          <a:p>
            <a:r>
              <a:rPr lang="de-DE"/>
              <a:t>03.04.2025</a:t>
            </a:r>
          </a:p>
        </p:txBody>
      </p:sp>
      <p:sp>
        <p:nvSpPr>
          <p:cNvPr id="4" name="Fußzeilenplatzhalter 3">
            <a:extLst>
              <a:ext uri="{FF2B5EF4-FFF2-40B4-BE49-F238E27FC236}">
                <a16:creationId xmlns:a16="http://schemas.microsoft.com/office/drawing/2014/main" id="{59FF53DB-B245-4777-CCD8-B5F777D9EF8A}"/>
              </a:ext>
            </a:extLst>
          </p:cNvPr>
          <p:cNvSpPr>
            <a:spLocks noGrp="1"/>
          </p:cNvSpPr>
          <p:nvPr>
            <p:ph type="ftr" sz="quarter" idx="3"/>
          </p:nvPr>
        </p:nvSpPr>
        <p:spPr/>
        <p:txBody>
          <a:bodyPr/>
          <a:lstStyle/>
          <a:p>
            <a:r>
              <a:rPr lang="de-DE"/>
              <a:t>Girls'Day</a:t>
            </a:r>
          </a:p>
        </p:txBody>
      </p:sp>
    </p:spTree>
    <p:extLst>
      <p:ext uri="{BB962C8B-B14F-4D97-AF65-F5344CB8AC3E}">
        <p14:creationId xmlns:p14="http://schemas.microsoft.com/office/powerpoint/2010/main" val="3412326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01FB6-FB31-526D-F95D-AF869426BF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3A7CEB-6A4F-226B-364A-8DEAD175FA24}"/>
              </a:ext>
            </a:extLst>
          </p:cNvPr>
          <p:cNvSpPr>
            <a:spLocks noGrp="1"/>
          </p:cNvSpPr>
          <p:nvPr>
            <p:ph type="title"/>
          </p:nvPr>
        </p:nvSpPr>
        <p:spPr/>
        <p:txBody>
          <a:bodyPr/>
          <a:lstStyle/>
          <a:p>
            <a:r>
              <a:rPr lang="en-US">
                <a:ea typeface="Calibri"/>
                <a:cs typeface="Calibri"/>
              </a:rPr>
              <a:t>W</a:t>
            </a:r>
            <a:r>
              <a:rPr lang="de-DE">
                <a:ea typeface="Calibri"/>
                <a:cs typeface="Calibri"/>
              </a:rPr>
              <a:t>ie haben wir eigentlich unseren Beispiel-Algorithmus gemacht?</a:t>
            </a:r>
            <a:endParaRPr lang="de-DE"/>
          </a:p>
        </p:txBody>
      </p:sp>
      <p:sp>
        <p:nvSpPr>
          <p:cNvPr id="3" name="Inhaltsplatzhalter 2">
            <a:extLst>
              <a:ext uri="{FF2B5EF4-FFF2-40B4-BE49-F238E27FC236}">
                <a16:creationId xmlns:a16="http://schemas.microsoft.com/office/drawing/2014/main" id="{F3352B6B-EA56-7F8E-B905-05FE29FAB398}"/>
              </a:ext>
            </a:extLst>
          </p:cNvPr>
          <p:cNvSpPr>
            <a:spLocks noGrp="1"/>
          </p:cNvSpPr>
          <p:nvPr>
            <p:ph idx="1"/>
          </p:nvPr>
        </p:nvSpPr>
        <p:spPr/>
        <p:txBody>
          <a:bodyPr/>
          <a:lstStyle/>
          <a:p>
            <a:pPr marL="0" indent="0">
              <a:buNone/>
            </a:pPr>
            <a:endParaRPr lang="de-DE">
              <a:ea typeface="Calibri"/>
              <a:cs typeface="Calibri"/>
            </a:endParaRPr>
          </a:p>
        </p:txBody>
      </p:sp>
      <p:sp>
        <p:nvSpPr>
          <p:cNvPr id="4" name="Datumsplatzhalter 3">
            <a:extLst>
              <a:ext uri="{FF2B5EF4-FFF2-40B4-BE49-F238E27FC236}">
                <a16:creationId xmlns:a16="http://schemas.microsoft.com/office/drawing/2014/main" id="{AFF83968-3A56-E468-31B8-187A8A737C7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341F712E-E19D-F440-043D-7E4A8AB628BB}"/>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709D90ED-37B5-A975-424B-FD79BB6E757B}"/>
              </a:ext>
            </a:extLst>
          </p:cNvPr>
          <p:cNvSpPr>
            <a:spLocks noGrp="1"/>
          </p:cNvSpPr>
          <p:nvPr>
            <p:ph type="sldNum" sz="quarter" idx="12"/>
          </p:nvPr>
        </p:nvSpPr>
        <p:spPr/>
        <p:txBody>
          <a:bodyPr/>
          <a:lstStyle/>
          <a:p>
            <a:fld id="{FC0CC166-4E39-43B8-AB91-BDD1C4C9E224}" type="slidenum">
              <a:rPr lang="de-DE" smtClean="0"/>
              <a:pPr/>
              <a:t>58</a:t>
            </a:fld>
            <a:endParaRPr lang="de-DE"/>
          </a:p>
        </p:txBody>
      </p:sp>
      <p:pic>
        <p:nvPicPr>
          <p:cNvPr id="8" name="Grafik 7">
            <a:extLst>
              <a:ext uri="{FF2B5EF4-FFF2-40B4-BE49-F238E27FC236}">
                <a16:creationId xmlns:a16="http://schemas.microsoft.com/office/drawing/2014/main" id="{D89809D2-1446-5AA5-8F79-F5183980F2A2}"/>
              </a:ext>
            </a:extLst>
          </p:cNvPr>
          <p:cNvPicPr>
            <a:picLocks noChangeAspect="1"/>
          </p:cNvPicPr>
          <p:nvPr/>
        </p:nvPicPr>
        <p:blipFill>
          <a:blip r:embed="rId2"/>
          <a:stretch>
            <a:fillRect/>
          </a:stretch>
        </p:blipFill>
        <p:spPr>
          <a:xfrm>
            <a:off x="1239840" y="1714500"/>
            <a:ext cx="6457681" cy="4864654"/>
          </a:xfrm>
          <a:prstGeom prst="rect">
            <a:avLst/>
          </a:prstGeom>
        </p:spPr>
      </p:pic>
    </p:spTree>
    <p:extLst>
      <p:ext uri="{BB962C8B-B14F-4D97-AF65-F5344CB8AC3E}">
        <p14:creationId xmlns:p14="http://schemas.microsoft.com/office/powerpoint/2010/main" val="3316635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C8FDC-2741-A5ED-9F01-AF966751D6D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EBA5AE-FC7D-D59B-1059-98DC1B3F3674}"/>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E3A51C36-FA02-CDC1-4B16-E3B2CADD9CC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7C37C070-E643-9BD5-C04C-80C229AB01D7}"/>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260DD300-87D0-7ECF-F251-840A3227871D}"/>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9E38AFB9-6D1E-AA3E-D146-F2AB0D70CA4C}"/>
              </a:ext>
            </a:extLst>
          </p:cNvPr>
          <p:cNvSpPr>
            <a:spLocks noGrp="1"/>
          </p:cNvSpPr>
          <p:nvPr>
            <p:ph type="sldNum" sz="quarter" idx="12"/>
          </p:nvPr>
        </p:nvSpPr>
        <p:spPr/>
        <p:txBody>
          <a:bodyPr/>
          <a:lstStyle/>
          <a:p>
            <a:fld id="{FC0CC166-4E39-43B8-AB91-BDD1C4C9E224}" type="slidenum">
              <a:rPr lang="de-DE" smtClean="0"/>
              <a:t>59</a:t>
            </a:fld>
            <a:endParaRPr lang="de-DE"/>
          </a:p>
        </p:txBody>
      </p:sp>
      <p:sp>
        <p:nvSpPr>
          <p:cNvPr id="10" name="Inhaltsplatzhalter 2">
            <a:extLst>
              <a:ext uri="{FF2B5EF4-FFF2-40B4-BE49-F238E27FC236}">
                <a16:creationId xmlns:a16="http://schemas.microsoft.com/office/drawing/2014/main" id="{ED63F2BB-F8F8-8699-D04F-1708C09B3E13}"/>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r>
              <a:rPr lang="de-DE">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endParaRPr lang="de-DE"/>
          </a:p>
          <a:p>
            <a:pPr marL="742315" lvl="1" indent="-285115">
              <a:buFont typeface="Courier New,monospace" panose="020B0604020202020204" pitchFamily="34" charset="0"/>
              <a:buChar char="o"/>
            </a:pPr>
            <a:r>
              <a:rPr lang="de-DE">
                <a:ea typeface="Calibri"/>
                <a:cs typeface="Calibri"/>
              </a:rPr>
              <a:t>Unbeabsichtigte Folgen</a:t>
            </a:r>
            <a:endParaRPr lang="en-US">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endParaRPr lang="de-DE"/>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solidFill>
                  <a:srgbClr val="A7D7FF"/>
                </a:solidFill>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88139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E019C-448E-9494-9C23-534214E00C9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1B39DE-25BB-D484-D4A8-5CCF4C691B4F}"/>
              </a:ext>
            </a:extLst>
          </p:cNvPr>
          <p:cNvSpPr>
            <a:spLocks noGrp="1"/>
          </p:cNvSpPr>
          <p:nvPr>
            <p:ph type="title"/>
          </p:nvPr>
        </p:nvSpPr>
        <p:spPr>
          <a:xfrm>
            <a:off x="1378800" y="612001"/>
            <a:ext cx="6457681" cy="1248289"/>
          </a:xfrm>
        </p:spPr>
        <p:txBody>
          <a:bodyPr anchor="t">
            <a:normAutofit/>
          </a:bodyPr>
          <a:lstStyle/>
          <a:p>
            <a:r>
              <a:rPr lang="de-DE"/>
              <a:t>Wie funktionieren die Empfehlungen auf </a:t>
            </a:r>
            <a:r>
              <a:rPr lang="de-DE" err="1"/>
              <a:t>Social</a:t>
            </a:r>
            <a:r>
              <a:rPr lang="de-DE"/>
              <a:t> Media?</a:t>
            </a:r>
          </a:p>
        </p:txBody>
      </p:sp>
      <p:sp>
        <p:nvSpPr>
          <p:cNvPr id="3" name="Inhaltsplatzhalter 2">
            <a:extLst>
              <a:ext uri="{FF2B5EF4-FFF2-40B4-BE49-F238E27FC236}">
                <a16:creationId xmlns:a16="http://schemas.microsoft.com/office/drawing/2014/main" id="{9E00C7B2-07FC-8568-D08F-1F22BBBA9698}"/>
              </a:ext>
            </a:extLst>
          </p:cNvPr>
          <p:cNvSpPr>
            <a:spLocks noGrp="1"/>
          </p:cNvSpPr>
          <p:nvPr>
            <p:ph sz="half" idx="1"/>
          </p:nvPr>
        </p:nvSpPr>
        <p:spPr>
          <a:xfrm>
            <a:off x="1378800" y="2178000"/>
            <a:ext cx="5534064" cy="3690000"/>
          </a:xfrm>
        </p:spPr>
        <p:txBody>
          <a:bodyPr anchor="t">
            <a:normAutofit/>
          </a:bodyPr>
          <a:lstStyle/>
          <a:p>
            <a:pPr marL="342265" indent="-342265">
              <a:lnSpc>
                <a:spcPct val="90000"/>
              </a:lnSpc>
            </a:pPr>
            <a:r>
              <a:rPr lang="de-DE" sz="2200"/>
              <a:t>Was ist eigentlich ein Algorithmus?</a:t>
            </a:r>
          </a:p>
          <a:p>
            <a:pPr marL="342265" indent="-342265">
              <a:lnSpc>
                <a:spcPct val="90000"/>
              </a:lnSpc>
            </a:pPr>
            <a:r>
              <a:rPr lang="de-DE" sz="2200" b="1">
                <a:ea typeface="Calibri"/>
                <a:cs typeface="Calibri"/>
              </a:rPr>
              <a:t>Algorithmus allgemein</a:t>
            </a:r>
          </a:p>
          <a:p>
            <a:pPr marL="400009" lvl="1" indent="0">
              <a:lnSpc>
                <a:spcPct val="90000"/>
              </a:lnSpc>
              <a:buNone/>
            </a:pPr>
            <a:r>
              <a:rPr lang="de-DE" sz="1800">
                <a:ea typeface="Calibri"/>
                <a:cs typeface="Calibri"/>
              </a:rPr>
              <a:t>„Ein Verfahren zur schrittweisen Umformung von Zeichenreihen; Rechenvorgang nach einem bestimmten [sich wiederholenden] Schema.“</a:t>
            </a:r>
            <a:endParaRPr lang="de-DE" sz="1800" b="1">
              <a:ea typeface="Calibri"/>
              <a:cs typeface="Calibri"/>
            </a:endParaRPr>
          </a:p>
          <a:p>
            <a:pPr marL="342265" indent="-342265">
              <a:lnSpc>
                <a:spcPct val="90000"/>
              </a:lnSpc>
            </a:pPr>
            <a:r>
              <a:rPr lang="de-DE" sz="2200" b="1">
                <a:ea typeface="Calibri"/>
                <a:cs typeface="Calibri"/>
              </a:rPr>
              <a:t>Algorithmus in unserem Kontext</a:t>
            </a:r>
          </a:p>
          <a:p>
            <a:pPr marL="400009" lvl="1" indent="0">
              <a:lnSpc>
                <a:spcPct val="90000"/>
              </a:lnSpc>
              <a:buNone/>
            </a:pPr>
            <a:r>
              <a:rPr lang="de-DE" sz="1800" b="1">
                <a:ea typeface="Calibri"/>
                <a:cs typeface="Calibri"/>
              </a:rPr>
              <a:t>Input</a:t>
            </a:r>
            <a:r>
              <a:rPr lang="de-DE" sz="1800">
                <a:ea typeface="Calibri"/>
                <a:cs typeface="Calibri"/>
              </a:rPr>
              <a:t>: Nutzerinnen-Interaktionen mit bestehenden Posts</a:t>
            </a:r>
          </a:p>
          <a:p>
            <a:pPr marL="400009" lvl="1" indent="0">
              <a:lnSpc>
                <a:spcPct val="90000"/>
              </a:lnSpc>
              <a:buNone/>
            </a:pPr>
            <a:r>
              <a:rPr lang="de-DE" sz="1800" b="1">
                <a:ea typeface="Calibri"/>
                <a:cs typeface="Calibri"/>
              </a:rPr>
              <a:t>Rechenvorgang</a:t>
            </a:r>
            <a:r>
              <a:rPr lang="de-DE" sz="1800">
                <a:ea typeface="Calibri"/>
                <a:cs typeface="Calibri"/>
              </a:rPr>
              <a:t>: ???       </a:t>
            </a:r>
            <a:r>
              <a:rPr lang="de-DE" sz="1400">
                <a:ea typeface="Calibri"/>
                <a:cs typeface="Calibri"/>
              </a:rPr>
              <a:t>schauen wir uns heute genauer an</a:t>
            </a:r>
            <a:endParaRPr lang="de-DE" sz="1800">
              <a:ea typeface="Calibri"/>
              <a:cs typeface="Calibri"/>
            </a:endParaRPr>
          </a:p>
          <a:p>
            <a:pPr marL="400009" lvl="1" indent="0">
              <a:lnSpc>
                <a:spcPct val="90000"/>
              </a:lnSpc>
              <a:buNone/>
            </a:pPr>
            <a:r>
              <a:rPr lang="de-DE" sz="1800" b="1">
                <a:ea typeface="Calibri"/>
                <a:cs typeface="Calibri"/>
              </a:rPr>
              <a:t>Output</a:t>
            </a:r>
            <a:r>
              <a:rPr lang="de-DE" sz="1800">
                <a:ea typeface="Calibri"/>
                <a:cs typeface="Calibri"/>
              </a:rPr>
              <a:t>: Schlägt den Nutzerinnen Inhalte auf </a:t>
            </a:r>
            <a:r>
              <a:rPr lang="de-DE" sz="1800" err="1">
                <a:ea typeface="Calibri"/>
                <a:cs typeface="Calibri"/>
              </a:rPr>
              <a:t>Social</a:t>
            </a:r>
            <a:r>
              <a:rPr lang="de-DE" sz="1800">
                <a:ea typeface="Calibri"/>
                <a:cs typeface="Calibri"/>
              </a:rPr>
              <a:t> Media vor</a:t>
            </a:r>
          </a:p>
        </p:txBody>
      </p:sp>
      <p:sp>
        <p:nvSpPr>
          <p:cNvPr id="4" name="Datumsplatzhalter 3">
            <a:extLst>
              <a:ext uri="{FF2B5EF4-FFF2-40B4-BE49-F238E27FC236}">
                <a16:creationId xmlns:a16="http://schemas.microsoft.com/office/drawing/2014/main" id="{7A35E553-B2EF-8FB8-2991-35D5442B7402}"/>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B42BAA02-51D8-7333-89E6-8E77563FD3F3}"/>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E5823648-86A7-7B29-D99E-26543D9EAA17}"/>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6</a:t>
            </a:fld>
            <a:endParaRPr lang="de-DE"/>
          </a:p>
        </p:txBody>
      </p:sp>
      <p:cxnSp>
        <p:nvCxnSpPr>
          <p:cNvPr id="10" name="Gerade Verbindung mit Pfeil 9">
            <a:extLst>
              <a:ext uri="{FF2B5EF4-FFF2-40B4-BE49-F238E27FC236}">
                <a16:creationId xmlns:a16="http://schemas.microsoft.com/office/drawing/2014/main" id="{048F5EBD-5795-828D-1170-566DB1AB6DAE}"/>
              </a:ext>
            </a:extLst>
          </p:cNvPr>
          <p:cNvCxnSpPr>
            <a:cxnSpLocks/>
          </p:cNvCxnSpPr>
          <p:nvPr/>
        </p:nvCxnSpPr>
        <p:spPr>
          <a:xfrm flipH="1">
            <a:off x="3748853" y="4745736"/>
            <a:ext cx="183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5EEFC3B1-A951-F0E4-0D52-91A97F286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2864" y="2450592"/>
            <a:ext cx="4664051" cy="2631003"/>
          </a:xfrm>
          <a:prstGeom prst="rect">
            <a:avLst/>
          </a:prstGeom>
        </p:spPr>
      </p:pic>
    </p:spTree>
    <p:extLst>
      <p:ext uri="{BB962C8B-B14F-4D97-AF65-F5344CB8AC3E}">
        <p14:creationId xmlns:p14="http://schemas.microsoft.com/office/powerpoint/2010/main" val="2506755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1282D9-05D1-6391-071D-87AD855CA8FA}"/>
              </a:ext>
            </a:extLst>
          </p:cNvPr>
          <p:cNvSpPr>
            <a:spLocks noGrp="1"/>
          </p:cNvSpPr>
          <p:nvPr>
            <p:ph type="title"/>
          </p:nvPr>
        </p:nvSpPr>
        <p:spPr>
          <a:xfrm>
            <a:off x="1378800" y="612001"/>
            <a:ext cx="6457681" cy="1248289"/>
          </a:xfrm>
        </p:spPr>
        <p:txBody>
          <a:bodyPr anchor="t">
            <a:normAutofit/>
          </a:bodyPr>
          <a:lstStyle/>
          <a:p>
            <a:r>
              <a:rPr lang="de-DE"/>
              <a:t>Fragen?</a:t>
            </a:r>
          </a:p>
        </p:txBody>
      </p:sp>
      <p:pic>
        <p:nvPicPr>
          <p:cNvPr id="7" name="Grafik 6" descr="Fragende Höhleneule, die erwartungsvoll guckt">
            <a:extLst>
              <a:ext uri="{FF2B5EF4-FFF2-40B4-BE49-F238E27FC236}">
                <a16:creationId xmlns:a16="http://schemas.microsoft.com/office/drawing/2014/main" id="{9020ACE8-A505-27D3-9AB0-B472ABFDEFA9}"/>
              </a:ext>
            </a:extLst>
          </p:cNvPr>
          <p:cNvPicPr>
            <a:picLocks noChangeAspect="1"/>
          </p:cNvPicPr>
          <p:nvPr/>
        </p:nvPicPr>
        <p:blipFill>
          <a:blip r:embed="rId2"/>
          <a:stretch>
            <a:fillRect/>
          </a:stretch>
        </p:blipFill>
        <p:spPr>
          <a:xfrm>
            <a:off x="3440124" y="2178000"/>
            <a:ext cx="5309352" cy="3690000"/>
          </a:xfrm>
          <a:prstGeom prst="rect">
            <a:avLst/>
          </a:prstGeom>
          <a:noFill/>
        </p:spPr>
      </p:pic>
      <p:sp>
        <p:nvSpPr>
          <p:cNvPr id="4" name="Datumsplatzhalter 3">
            <a:extLst>
              <a:ext uri="{FF2B5EF4-FFF2-40B4-BE49-F238E27FC236}">
                <a16:creationId xmlns:a16="http://schemas.microsoft.com/office/drawing/2014/main" id="{A95A830C-4CF1-0738-4F81-A8CD42E1F3A7}"/>
              </a:ext>
            </a:extLst>
          </p:cNvPr>
          <p:cNvSpPr>
            <a:spLocks noGrp="1"/>
          </p:cNvSpPr>
          <p:nvPr>
            <p:ph type="dt" sz="half" idx="2"/>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F846A6CA-2DDC-8D89-7373-BBF0D64D9911}"/>
              </a:ext>
            </a:extLst>
          </p:cNvPr>
          <p:cNvSpPr>
            <a:spLocks noGrp="1"/>
          </p:cNvSpPr>
          <p:nvPr>
            <p:ph type="ftr" sz="quarter" idx="3"/>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60DC30EF-FD3D-62C3-13F0-F15D6EDDA56A}"/>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60</a:t>
            </a:fld>
            <a:endParaRPr lang="de-DE"/>
          </a:p>
        </p:txBody>
      </p:sp>
    </p:spTree>
    <p:extLst>
      <p:ext uri="{BB962C8B-B14F-4D97-AF65-F5344CB8AC3E}">
        <p14:creationId xmlns:p14="http://schemas.microsoft.com/office/powerpoint/2010/main" val="216283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D4648C-7435-CF81-D126-C43DC0EC968B}"/>
              </a:ext>
            </a:extLst>
          </p:cNvPr>
          <p:cNvSpPr>
            <a:spLocks noGrp="1"/>
          </p:cNvSpPr>
          <p:nvPr>
            <p:ph type="title"/>
          </p:nvPr>
        </p:nvSpPr>
        <p:spPr>
          <a:xfrm>
            <a:off x="1378800" y="612001"/>
            <a:ext cx="6457681" cy="1248289"/>
          </a:xfrm>
        </p:spPr>
        <p:txBody>
          <a:bodyPr anchor="t">
            <a:normAutofit/>
          </a:bodyPr>
          <a:lstStyle/>
          <a:p>
            <a:r>
              <a:rPr lang="de-DE"/>
              <a:t>Wie funktionieren die Empfehlungen auf </a:t>
            </a:r>
            <a:r>
              <a:rPr lang="de-DE" err="1"/>
              <a:t>Social</a:t>
            </a:r>
            <a:r>
              <a:rPr lang="de-DE"/>
              <a:t> Media?</a:t>
            </a:r>
          </a:p>
        </p:txBody>
      </p:sp>
      <p:sp>
        <p:nvSpPr>
          <p:cNvPr id="3" name="Inhaltsplatzhalter 2">
            <a:extLst>
              <a:ext uri="{FF2B5EF4-FFF2-40B4-BE49-F238E27FC236}">
                <a16:creationId xmlns:a16="http://schemas.microsoft.com/office/drawing/2014/main" id="{01F900F5-2916-FC7A-7B55-5F74C5271240}"/>
              </a:ext>
            </a:extLst>
          </p:cNvPr>
          <p:cNvSpPr>
            <a:spLocks noGrp="1"/>
          </p:cNvSpPr>
          <p:nvPr>
            <p:ph sz="half" idx="1"/>
          </p:nvPr>
        </p:nvSpPr>
        <p:spPr>
          <a:xfrm>
            <a:off x="1378800" y="2178000"/>
            <a:ext cx="6228000" cy="3690000"/>
          </a:xfrm>
        </p:spPr>
        <p:txBody>
          <a:bodyPr anchor="t">
            <a:normAutofit/>
          </a:bodyPr>
          <a:lstStyle/>
          <a:p>
            <a:pPr marL="342265" indent="-342265">
              <a:lnSpc>
                <a:spcPct val="90000"/>
              </a:lnSpc>
            </a:pPr>
            <a:r>
              <a:rPr lang="de-DE" sz="2200"/>
              <a:t>Es gibt zwei grundlegende Familien an Methoden aus dem Bereich </a:t>
            </a:r>
            <a:r>
              <a:rPr lang="de-DE" sz="2200" err="1"/>
              <a:t>Machine</a:t>
            </a:r>
            <a:r>
              <a:rPr lang="de-DE" sz="2200"/>
              <a:t> Learning:</a:t>
            </a:r>
          </a:p>
          <a:p>
            <a:pPr marL="742315" lvl="1" indent="-285115">
              <a:lnSpc>
                <a:spcPct val="90000"/>
              </a:lnSpc>
              <a:buFont typeface="Courier New" panose="020B0604020202020204" pitchFamily="34" charset="0"/>
              <a:buChar char="o"/>
            </a:pPr>
            <a:r>
              <a:rPr lang="de-DE" sz="2200"/>
              <a:t>Content-</a:t>
            </a:r>
            <a:r>
              <a:rPr lang="de-DE" sz="2200" err="1"/>
              <a:t>Based</a:t>
            </a:r>
            <a:r>
              <a:rPr lang="de-DE" sz="2200"/>
              <a:t> </a:t>
            </a:r>
            <a:r>
              <a:rPr lang="de-DE" sz="2200" err="1"/>
              <a:t>Recommendation</a:t>
            </a:r>
            <a:r>
              <a:rPr lang="de-DE" sz="2200"/>
              <a:t>: Empfehlungen auf Basis von ähnlichen Inhalten – </a:t>
            </a:r>
            <a:r>
              <a:rPr lang="de-DE" sz="2200" b="1"/>
              <a:t>Wenn Sie X gut finden, interessiert Sie vielleicht auch Y.</a:t>
            </a:r>
          </a:p>
          <a:p>
            <a:pPr marL="742315" lvl="1" indent="-285115">
              <a:lnSpc>
                <a:spcPct val="90000"/>
              </a:lnSpc>
              <a:buFont typeface="Courier New" panose="020B0604020202020204" pitchFamily="34" charset="0"/>
              <a:buChar char="o"/>
            </a:pPr>
            <a:r>
              <a:rPr lang="de-DE" sz="2200"/>
              <a:t>Collaborative </a:t>
            </a:r>
            <a:r>
              <a:rPr lang="de-DE" sz="2200" err="1"/>
              <a:t>Filtering</a:t>
            </a:r>
            <a:r>
              <a:rPr lang="de-DE" sz="2200"/>
              <a:t>: Empfehlung auf Basis dessen, was ähnliche Nutzer*innen mochten</a:t>
            </a:r>
            <a:r>
              <a:rPr lang="de-DE" sz="2200" b="1"/>
              <a:t> – Andere Kunden kauften auch X.</a:t>
            </a:r>
          </a:p>
          <a:p>
            <a:pPr marL="742315" lvl="1" indent="-285115">
              <a:lnSpc>
                <a:spcPct val="90000"/>
              </a:lnSpc>
              <a:buFont typeface="Courier New" panose="020B0604020202020204" pitchFamily="34" charset="0"/>
              <a:buChar char="o"/>
            </a:pPr>
            <a:r>
              <a:rPr lang="de-DE" sz="2200"/>
              <a:t>(praktisch werden die beiden oft zusammen genommen – hybride Methoden)</a:t>
            </a:r>
            <a:endParaRPr lang="de-DE" sz="2200">
              <a:ea typeface="Calibri"/>
              <a:cs typeface="Calibri"/>
            </a:endParaRPr>
          </a:p>
        </p:txBody>
      </p:sp>
      <p:sp>
        <p:nvSpPr>
          <p:cNvPr id="4" name="Datumsplatzhalter 3">
            <a:extLst>
              <a:ext uri="{FF2B5EF4-FFF2-40B4-BE49-F238E27FC236}">
                <a16:creationId xmlns:a16="http://schemas.microsoft.com/office/drawing/2014/main" id="{07C3CB7B-E41E-E7BF-7F38-2C2957F86540}"/>
              </a:ext>
            </a:extLst>
          </p:cNvPr>
          <p:cNvSpPr>
            <a:spLocks noGrp="1"/>
          </p:cNvSpPr>
          <p:nvPr>
            <p:ph type="dt" sz="half" idx="10"/>
          </p:nvPr>
        </p:nvSpPr>
        <p:spPr>
          <a:xfrm>
            <a:off x="1378800" y="6314401"/>
            <a:ext cx="2845541" cy="180042"/>
          </a:xfrm>
        </p:spPr>
        <p:txBody>
          <a:bodyPr anchor="t">
            <a:normAutofit/>
          </a:bodyPr>
          <a:lstStyle/>
          <a:p>
            <a:pPr>
              <a:lnSpc>
                <a:spcPct val="90000"/>
              </a:lnSpc>
              <a:spcAft>
                <a:spcPts val="600"/>
              </a:spcAft>
            </a:pPr>
            <a:r>
              <a:rPr lang="de-DE"/>
              <a:t>03.04.2025</a:t>
            </a:r>
          </a:p>
        </p:txBody>
      </p:sp>
      <p:sp>
        <p:nvSpPr>
          <p:cNvPr id="5" name="Fußzeilenplatzhalter 4">
            <a:extLst>
              <a:ext uri="{FF2B5EF4-FFF2-40B4-BE49-F238E27FC236}">
                <a16:creationId xmlns:a16="http://schemas.microsoft.com/office/drawing/2014/main" id="{2652C7B7-E81C-B4FB-D026-9B0A0DFBB118}"/>
              </a:ext>
            </a:extLst>
          </p:cNvPr>
          <p:cNvSpPr>
            <a:spLocks noGrp="1"/>
          </p:cNvSpPr>
          <p:nvPr>
            <p:ph type="ftr" sz="quarter" idx="11"/>
          </p:nvPr>
        </p:nvSpPr>
        <p:spPr>
          <a:xfrm>
            <a:off x="1378800" y="6062400"/>
            <a:ext cx="3861805" cy="180042"/>
          </a:xfrm>
        </p:spPr>
        <p:txBody>
          <a:bodyPr anchor="t">
            <a:normAutofit/>
          </a:bodyPr>
          <a:lstStyle/>
          <a:p>
            <a:pPr>
              <a:lnSpc>
                <a:spcPct val="90000"/>
              </a:lnSpc>
              <a:spcAft>
                <a:spcPts val="600"/>
              </a:spcAft>
            </a:pPr>
            <a:r>
              <a:rPr lang="de-DE"/>
              <a:t>Girls'Day</a:t>
            </a:r>
          </a:p>
        </p:txBody>
      </p:sp>
      <p:sp>
        <p:nvSpPr>
          <p:cNvPr id="6" name="Foliennummernplatzhalter 5">
            <a:extLst>
              <a:ext uri="{FF2B5EF4-FFF2-40B4-BE49-F238E27FC236}">
                <a16:creationId xmlns:a16="http://schemas.microsoft.com/office/drawing/2014/main" id="{D8A405E0-55E8-121C-9589-CB5D0DCBA467}"/>
              </a:ext>
            </a:extLst>
          </p:cNvPr>
          <p:cNvSpPr>
            <a:spLocks noGrp="1"/>
          </p:cNvSpPr>
          <p:nvPr>
            <p:ph type="sldNum" sz="quarter" idx="12"/>
          </p:nvPr>
        </p:nvSpPr>
        <p:spPr>
          <a:xfrm>
            <a:off x="9417601" y="6314401"/>
            <a:ext cx="1406313" cy="180042"/>
          </a:xfrm>
        </p:spPr>
        <p:txBody>
          <a:bodyPr anchor="t">
            <a:normAutofit/>
          </a:bodyPr>
          <a:lstStyle/>
          <a:p>
            <a:pPr>
              <a:lnSpc>
                <a:spcPct val="90000"/>
              </a:lnSpc>
              <a:spcAft>
                <a:spcPts val="600"/>
              </a:spcAft>
            </a:pPr>
            <a:fld id="{FC0CC166-4E39-43B8-AB91-BDD1C4C9E224}" type="slidenum">
              <a:rPr lang="de-DE" smtClean="0"/>
              <a:pPr>
                <a:lnSpc>
                  <a:spcPct val="90000"/>
                </a:lnSpc>
                <a:spcAft>
                  <a:spcPts val="600"/>
                </a:spcAft>
              </a:pPr>
              <a:t>7</a:t>
            </a:fld>
            <a:endParaRPr lang="de-DE"/>
          </a:p>
        </p:txBody>
      </p:sp>
      <p:pic>
        <p:nvPicPr>
          <p:cNvPr id="7" name="Grafik 6" descr="Unknown.png">
            <a:extLst>
              <a:ext uri="{FF2B5EF4-FFF2-40B4-BE49-F238E27FC236}">
                <a16:creationId xmlns:a16="http://schemas.microsoft.com/office/drawing/2014/main" id="{C6DD6D87-CE28-C714-0AFA-19F041BC2276}"/>
              </a:ext>
            </a:extLst>
          </p:cNvPr>
          <p:cNvPicPr>
            <a:picLocks noChangeAspect="1"/>
          </p:cNvPicPr>
          <p:nvPr/>
        </p:nvPicPr>
        <p:blipFill>
          <a:blip r:embed="rId2"/>
          <a:srcRect l="26780" r="2" b="2"/>
          <a:stretch/>
        </p:blipFill>
        <p:spPr>
          <a:xfrm>
            <a:off x="8082225" y="2178000"/>
            <a:ext cx="2736000" cy="3690000"/>
          </a:xfrm>
          <a:prstGeom prst="rect">
            <a:avLst/>
          </a:prstGeom>
          <a:noFill/>
        </p:spPr>
      </p:pic>
    </p:spTree>
    <p:extLst>
      <p:ext uri="{BB962C8B-B14F-4D97-AF65-F5344CB8AC3E}">
        <p14:creationId xmlns:p14="http://schemas.microsoft.com/office/powerpoint/2010/main" val="142173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099F-7ABD-E164-F8F0-00D9E7C07A1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BC72235-24AD-3890-E955-186909712BE6}"/>
              </a:ext>
            </a:extLst>
          </p:cNvPr>
          <p:cNvSpPr>
            <a:spLocks noGrp="1"/>
          </p:cNvSpPr>
          <p:nvPr>
            <p:ph type="title"/>
          </p:nvPr>
        </p:nvSpPr>
        <p:spPr/>
        <p:txBody>
          <a:bodyPr/>
          <a:lstStyle/>
          <a:p>
            <a:r>
              <a:rPr lang="de-DE">
                <a:ea typeface="Calibri"/>
                <a:cs typeface="Calibri"/>
              </a:rPr>
              <a:t>Der Plan für heute</a:t>
            </a:r>
            <a:endParaRPr lang="de-DE"/>
          </a:p>
        </p:txBody>
      </p:sp>
      <p:pic>
        <p:nvPicPr>
          <p:cNvPr id="7" name="Inhaltsplatzhalter 6" descr="Ein Roboter erhobenem Arm">
            <a:extLst>
              <a:ext uri="{FF2B5EF4-FFF2-40B4-BE49-F238E27FC236}">
                <a16:creationId xmlns:a16="http://schemas.microsoft.com/office/drawing/2014/main" id="{D6A2703C-FF7A-2F7C-BDA2-54B7E63A673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8305" y="1573655"/>
            <a:ext cx="3880438" cy="3880508"/>
          </a:xfrm>
        </p:spPr>
      </p:pic>
      <p:sp>
        <p:nvSpPr>
          <p:cNvPr id="4" name="Datumsplatzhalter 3">
            <a:extLst>
              <a:ext uri="{FF2B5EF4-FFF2-40B4-BE49-F238E27FC236}">
                <a16:creationId xmlns:a16="http://schemas.microsoft.com/office/drawing/2014/main" id="{5E8350B7-BA26-742D-31EC-295419E0C29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9268E2CB-06FA-9153-C6BC-C7A6BB09F140}"/>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929C9956-9BC2-FF6C-9A76-3176D4924D5D}"/>
              </a:ext>
            </a:extLst>
          </p:cNvPr>
          <p:cNvSpPr>
            <a:spLocks noGrp="1"/>
          </p:cNvSpPr>
          <p:nvPr>
            <p:ph type="sldNum" sz="quarter" idx="12"/>
          </p:nvPr>
        </p:nvSpPr>
        <p:spPr/>
        <p:txBody>
          <a:bodyPr/>
          <a:lstStyle/>
          <a:p>
            <a:fld id="{FC0CC166-4E39-43B8-AB91-BDD1C4C9E224}" type="slidenum">
              <a:rPr lang="de-DE" smtClean="0"/>
              <a:t>8</a:t>
            </a:fld>
            <a:endParaRPr lang="de-DE"/>
          </a:p>
        </p:txBody>
      </p:sp>
      <p:sp>
        <p:nvSpPr>
          <p:cNvPr id="10" name="Inhaltsplatzhalter 2">
            <a:extLst>
              <a:ext uri="{FF2B5EF4-FFF2-40B4-BE49-F238E27FC236}">
                <a16:creationId xmlns:a16="http://schemas.microsoft.com/office/drawing/2014/main" id="{46F7E821-8564-8DED-A02F-F4A920CCB7A6}"/>
              </a:ext>
            </a:extLst>
          </p:cNvPr>
          <p:cNvSpPr txBox="1">
            <a:spLocks/>
          </p:cNvSpPr>
          <p:nvPr/>
        </p:nvSpPr>
        <p:spPr>
          <a:xfrm>
            <a:off x="3966595" y="1713118"/>
            <a:ext cx="6859700" cy="4154882"/>
          </a:xfrm>
          <a:prstGeom prst="rect">
            <a:avLst/>
          </a:prstGeom>
        </p:spPr>
        <p:txBody>
          <a:bodyPr vert="horz" lIns="0" tIns="0" rIns="0" bIns="0" rtlCol="0" anchor="t">
            <a:noAutofit/>
          </a:bodyPr>
          <a:lstStyle>
            <a:lvl1pPr marL="342864" indent="-342864" algn="l" defTabSz="914305" rtl="0" eaLnBrk="1" latinLnBrk="0" hangingPunct="1">
              <a:spcBef>
                <a:spcPct val="20000"/>
              </a:spcBef>
              <a:buFont typeface="Arial" panose="020B0604020202020204" pitchFamily="34" charset="0"/>
              <a:buChar char="•"/>
              <a:defRPr sz="2400" kern="1200">
                <a:solidFill>
                  <a:srgbClr val="003056"/>
                </a:solidFill>
                <a:latin typeface="+mn-lt"/>
                <a:ea typeface="+mn-ea"/>
                <a:cs typeface="+mn-cs"/>
              </a:defRPr>
            </a:lvl1pPr>
            <a:lvl2pPr marL="742873" indent="-285720" algn="l" defTabSz="914305" rtl="0" eaLnBrk="1" latinLnBrk="0" hangingPunct="1">
              <a:spcBef>
                <a:spcPct val="20000"/>
              </a:spcBef>
              <a:buFont typeface="Arial" panose="020B0604020202020204" pitchFamily="34" charset="0"/>
              <a:buChar char="–"/>
              <a:defRPr sz="2000" kern="1200">
                <a:solidFill>
                  <a:srgbClr val="003056"/>
                </a:solidFill>
                <a:latin typeface="+mn-lt"/>
                <a:ea typeface="+mn-ea"/>
                <a:cs typeface="+mn-cs"/>
              </a:defRPr>
            </a:lvl2pPr>
            <a:lvl3pPr marL="1142881" indent="-228576" algn="l" defTabSz="914305" rtl="0" eaLnBrk="1" latinLnBrk="0" hangingPunct="1">
              <a:spcBef>
                <a:spcPct val="20000"/>
              </a:spcBef>
              <a:buFont typeface="Arial" panose="020B0604020202020204" pitchFamily="34" charset="0"/>
              <a:buChar char="•"/>
              <a:defRPr sz="1800" kern="1200">
                <a:solidFill>
                  <a:srgbClr val="003056"/>
                </a:solidFill>
                <a:latin typeface="+mn-lt"/>
                <a:ea typeface="+mn-ea"/>
                <a:cs typeface="+mn-cs"/>
              </a:defRPr>
            </a:lvl3pPr>
            <a:lvl4pPr marL="1600034"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4pPr>
            <a:lvl5pPr marL="2057185" indent="-228576" algn="l" defTabSz="914305" rtl="0" eaLnBrk="1" latinLnBrk="0" hangingPunct="1">
              <a:spcBef>
                <a:spcPct val="20000"/>
              </a:spcBef>
              <a:buFont typeface="Arial" panose="020B0604020202020204" pitchFamily="34" charset="0"/>
              <a:buChar char="»"/>
              <a:defRPr sz="1600" kern="1200">
                <a:solidFill>
                  <a:srgbClr val="003056"/>
                </a:solidFill>
                <a:latin typeface="+mn-lt"/>
                <a:ea typeface="+mn-ea"/>
                <a:cs typeface="+mn-cs"/>
              </a:defRPr>
            </a:lvl5pPr>
            <a:lvl6pPr marL="2514338"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90"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43"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95" indent="-228576" algn="l" defTabSz="9143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265" indent="-342265"/>
            <a:r>
              <a:rPr lang="de-DE">
                <a:ea typeface="Calibri"/>
                <a:cs typeface="Calibri"/>
              </a:rPr>
              <a:t>Hintergrund: Die Empfehlungsmethoden hinter </a:t>
            </a:r>
            <a:r>
              <a:rPr lang="de-DE" err="1">
                <a:ea typeface="Calibri"/>
                <a:cs typeface="Calibri"/>
              </a:rPr>
              <a:t>Social</a:t>
            </a:r>
            <a:r>
              <a:rPr lang="de-DE">
                <a:ea typeface="Calibri"/>
                <a:cs typeface="Calibri"/>
              </a:rPr>
              <a:t> Media (circa 40 Minuten)</a:t>
            </a:r>
            <a:endParaRPr lang="de-DE"/>
          </a:p>
          <a:p>
            <a:pPr marL="742315" lvl="1" indent="-285115">
              <a:buFont typeface="Courier New" panose="020B0604020202020204" pitchFamily="34" charset="0"/>
              <a:buChar char="o"/>
            </a:pPr>
            <a:r>
              <a:rPr lang="de-DE">
                <a:solidFill>
                  <a:srgbClr val="0070C0"/>
                </a:solidFill>
                <a:ea typeface="Calibri"/>
                <a:cs typeface="Calibri"/>
              </a:rPr>
              <a:t>Content-</a:t>
            </a:r>
            <a:r>
              <a:rPr lang="de-DE" err="1">
                <a:solidFill>
                  <a:srgbClr val="0070C0"/>
                </a:solidFill>
                <a:ea typeface="Calibri"/>
                <a:cs typeface="Calibri"/>
              </a:rPr>
              <a:t>Based</a:t>
            </a:r>
            <a:r>
              <a:rPr lang="de-DE">
                <a:solidFill>
                  <a:srgbClr val="0070C0"/>
                </a:solidFill>
                <a:ea typeface="Calibri"/>
                <a:cs typeface="Calibri"/>
              </a:rPr>
              <a:t> </a:t>
            </a:r>
            <a:r>
              <a:rPr lang="de-DE" err="1">
                <a:solidFill>
                  <a:srgbClr val="0070C0"/>
                </a:solidFill>
                <a:ea typeface="Calibri"/>
                <a:cs typeface="Calibri"/>
              </a:rPr>
              <a:t>Recommendation</a:t>
            </a:r>
            <a:r>
              <a:rPr lang="de-DE">
                <a:solidFill>
                  <a:srgbClr val="0070C0"/>
                </a:solidFill>
                <a:ea typeface="Calibri"/>
                <a:cs typeface="Calibri"/>
              </a:rPr>
              <a:t> </a:t>
            </a:r>
          </a:p>
          <a:p>
            <a:pPr marL="742315" lvl="1" indent="-285115">
              <a:buFont typeface="Courier New" panose="020B0604020202020204" pitchFamily="34" charset="0"/>
              <a:buChar char="o"/>
            </a:pPr>
            <a:r>
              <a:rPr lang="de-DE">
                <a:ea typeface="Calibri"/>
                <a:cs typeface="Calibri"/>
              </a:rPr>
              <a:t>Collaborative </a:t>
            </a:r>
            <a:r>
              <a:rPr lang="de-DE" err="1">
                <a:ea typeface="Calibri"/>
                <a:cs typeface="Calibri"/>
              </a:rPr>
              <a:t>Filtering</a:t>
            </a:r>
            <a:r>
              <a:rPr lang="de-DE">
                <a:ea typeface="Calibri"/>
                <a:cs typeface="Calibri"/>
              </a:rPr>
              <a:t> </a:t>
            </a:r>
          </a:p>
          <a:p>
            <a:pPr marL="342265" indent="-342265"/>
            <a:r>
              <a:rPr lang="de-DE">
                <a:ea typeface="Calibri"/>
                <a:cs typeface="Calibri"/>
              </a:rPr>
              <a:t>Pause (10 Minuten)</a:t>
            </a:r>
          </a:p>
          <a:p>
            <a:pPr marL="342265" indent="-342265"/>
            <a:r>
              <a:rPr lang="de-DE">
                <a:ea typeface="Calibri"/>
                <a:cs typeface="Calibri"/>
              </a:rPr>
              <a:t>Risiken (circa 20 Minuten)</a:t>
            </a:r>
          </a:p>
          <a:p>
            <a:pPr marL="742315" lvl="1" indent="-285115">
              <a:buFont typeface="Courier New,monospace" panose="020B0604020202020204" pitchFamily="34" charset="0"/>
              <a:buChar char="o"/>
            </a:pPr>
            <a:r>
              <a:rPr lang="de-DE">
                <a:ea typeface="Calibri"/>
                <a:cs typeface="Calibri"/>
              </a:rPr>
              <a:t>Unbeabsichtigte Folgen</a:t>
            </a:r>
            <a:endParaRPr lang="en-US">
              <a:solidFill>
                <a:srgbClr val="000000"/>
              </a:solidFill>
              <a:ea typeface="Calibri"/>
              <a:cs typeface="Calibri"/>
            </a:endParaRPr>
          </a:p>
          <a:p>
            <a:pPr marL="742315" lvl="1" indent="-285115">
              <a:buFont typeface="Courier New,monospace" panose="020B0604020202020204" pitchFamily="34" charset="0"/>
              <a:buChar char="o"/>
            </a:pPr>
            <a:r>
              <a:rPr lang="de-DE">
                <a:ea typeface="Calibri"/>
                <a:cs typeface="Calibri"/>
              </a:rPr>
              <a:t>Gezielte Manipulation</a:t>
            </a:r>
            <a:endParaRPr lang="de-DE"/>
          </a:p>
          <a:p>
            <a:pPr marL="342265" indent="-342265"/>
            <a:r>
              <a:rPr lang="de-DE">
                <a:ea typeface="Calibri"/>
                <a:cs typeface="Calibri"/>
              </a:rPr>
              <a:t>Chancen (circa 20 Minuten)</a:t>
            </a:r>
          </a:p>
          <a:p>
            <a:pPr marL="742315" lvl="1" indent="-285115">
              <a:buFont typeface="Courier New" panose="020B0604020202020204" pitchFamily="34" charset="0"/>
              <a:buChar char="o"/>
            </a:pPr>
            <a:r>
              <a:rPr lang="de-DE">
                <a:ea typeface="Calibri"/>
                <a:cs typeface="Calibri"/>
              </a:rPr>
              <a:t>Wie kannst du </a:t>
            </a:r>
            <a:r>
              <a:rPr lang="de-DE" err="1">
                <a:ea typeface="Calibri"/>
                <a:cs typeface="Calibri"/>
              </a:rPr>
              <a:t>Social</a:t>
            </a:r>
            <a:r>
              <a:rPr lang="de-DE">
                <a:ea typeface="Calibri"/>
                <a:cs typeface="Calibri"/>
              </a:rPr>
              <a:t> Media sicher nutzen</a:t>
            </a:r>
          </a:p>
          <a:p>
            <a:pPr marL="742315" lvl="1" indent="-285115">
              <a:buFont typeface="Courier New" panose="020B0604020202020204" pitchFamily="34" charset="0"/>
              <a:buChar char="o"/>
            </a:pPr>
            <a:r>
              <a:rPr lang="de-DE">
                <a:ea typeface="Calibri"/>
                <a:cs typeface="Calibri"/>
              </a:rPr>
              <a:t>Oder deinen Content pushen</a:t>
            </a:r>
          </a:p>
          <a:p>
            <a:pPr marL="342265" indent="-342265"/>
            <a:r>
              <a:rPr lang="de-DE">
                <a:ea typeface="Calibri"/>
                <a:cs typeface="Calibri"/>
              </a:rPr>
              <a:t>Fragen</a:t>
            </a:r>
          </a:p>
          <a:p>
            <a:pPr marL="342265" indent="-342265"/>
            <a:endParaRPr lang="de-DE">
              <a:ea typeface="Calibri"/>
              <a:cs typeface="Calibri"/>
            </a:endParaRPr>
          </a:p>
          <a:p>
            <a:pPr marL="342265" indent="-342265"/>
            <a:endParaRPr lang="de-DE">
              <a:ea typeface="Calibri"/>
              <a:cs typeface="Calibri"/>
            </a:endParaRPr>
          </a:p>
        </p:txBody>
      </p:sp>
    </p:spTree>
    <p:extLst>
      <p:ext uri="{BB962C8B-B14F-4D97-AF65-F5344CB8AC3E}">
        <p14:creationId xmlns:p14="http://schemas.microsoft.com/office/powerpoint/2010/main" val="262147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3B2B23-486E-9C82-8573-D5768EA42E4A}"/>
              </a:ext>
            </a:extLst>
          </p:cNvPr>
          <p:cNvSpPr>
            <a:spLocks noGrp="1"/>
          </p:cNvSpPr>
          <p:nvPr>
            <p:ph type="title"/>
          </p:nvPr>
        </p:nvSpPr>
        <p:spPr/>
        <p:txBody>
          <a:bodyPr/>
          <a:lstStyle/>
          <a:p>
            <a:r>
              <a:rPr lang="de-DE">
                <a:ea typeface="Calibri"/>
                <a:cs typeface="Calibri"/>
              </a:rPr>
              <a:t>Content-</a:t>
            </a:r>
            <a:r>
              <a:rPr lang="de-DE" err="1">
                <a:ea typeface="Calibri"/>
                <a:cs typeface="Calibri"/>
              </a:rPr>
              <a:t>Based</a:t>
            </a:r>
            <a:r>
              <a:rPr lang="de-DE">
                <a:ea typeface="Calibri"/>
                <a:cs typeface="Calibri"/>
              </a:rPr>
              <a:t> </a:t>
            </a:r>
            <a:r>
              <a:rPr lang="de-DE" err="1">
                <a:ea typeface="Calibri"/>
                <a:cs typeface="Calibri"/>
              </a:rPr>
              <a:t>Recommendation</a:t>
            </a:r>
            <a:endParaRPr lang="de-DE" err="1"/>
          </a:p>
        </p:txBody>
      </p:sp>
      <p:sp>
        <p:nvSpPr>
          <p:cNvPr id="3" name="Inhaltsplatzhalter 2">
            <a:extLst>
              <a:ext uri="{FF2B5EF4-FFF2-40B4-BE49-F238E27FC236}">
                <a16:creationId xmlns:a16="http://schemas.microsoft.com/office/drawing/2014/main" id="{6290B4F3-CC2A-00AC-68D5-559E5BE7CA85}"/>
              </a:ext>
            </a:extLst>
          </p:cNvPr>
          <p:cNvSpPr>
            <a:spLocks noGrp="1"/>
          </p:cNvSpPr>
          <p:nvPr>
            <p:ph idx="1"/>
          </p:nvPr>
        </p:nvSpPr>
        <p:spPr>
          <a:xfrm>
            <a:off x="1378800" y="2178000"/>
            <a:ext cx="3477763" cy="3690000"/>
          </a:xfrm>
        </p:spPr>
        <p:txBody>
          <a:bodyPr/>
          <a:lstStyle/>
          <a:p>
            <a:pPr marL="342265" indent="-342265"/>
            <a:r>
              <a:rPr lang="de-DE">
                <a:ea typeface="Calibri"/>
                <a:cs typeface="Calibri"/>
              </a:rPr>
              <a:t>Zu jedem Inhalt (Bilder, Videos, …) werden Informationen gespeichert, die diese Inhalte beschreiben</a:t>
            </a:r>
          </a:p>
          <a:p>
            <a:pPr marL="342265" indent="-342265"/>
            <a:r>
              <a:rPr lang="de-DE">
                <a:ea typeface="Calibri"/>
                <a:cs typeface="Calibri"/>
              </a:rPr>
              <a:t>Manchmal sind das auch Meta-Informationen (z.B. Videolänge, Creator)</a:t>
            </a:r>
          </a:p>
        </p:txBody>
      </p:sp>
      <p:sp>
        <p:nvSpPr>
          <p:cNvPr id="4" name="Datumsplatzhalter 3">
            <a:extLst>
              <a:ext uri="{FF2B5EF4-FFF2-40B4-BE49-F238E27FC236}">
                <a16:creationId xmlns:a16="http://schemas.microsoft.com/office/drawing/2014/main" id="{8EFA6FF3-50C7-CB64-B1C9-41650895D80A}"/>
              </a:ext>
            </a:extLst>
          </p:cNvPr>
          <p:cNvSpPr>
            <a:spLocks noGrp="1"/>
          </p:cNvSpPr>
          <p:nvPr>
            <p:ph type="dt" sz="half" idx="2"/>
          </p:nvPr>
        </p:nvSpPr>
        <p:spPr>
          <a:xfrm>
            <a:off x="1378800" y="6314401"/>
            <a:ext cx="2845541" cy="180042"/>
          </a:xfrm>
        </p:spPr>
        <p:txBody>
          <a:bodyPr/>
          <a:lstStyle/>
          <a:p>
            <a:r>
              <a:rPr lang="de-DE"/>
              <a:t>03.04.2025</a:t>
            </a:r>
          </a:p>
        </p:txBody>
      </p:sp>
      <p:sp>
        <p:nvSpPr>
          <p:cNvPr id="5" name="Fußzeilenplatzhalter 4">
            <a:extLst>
              <a:ext uri="{FF2B5EF4-FFF2-40B4-BE49-F238E27FC236}">
                <a16:creationId xmlns:a16="http://schemas.microsoft.com/office/drawing/2014/main" id="{283C90C4-7F29-8E40-8165-9B6123AD9A9C}"/>
              </a:ext>
            </a:extLst>
          </p:cNvPr>
          <p:cNvSpPr>
            <a:spLocks noGrp="1"/>
          </p:cNvSpPr>
          <p:nvPr>
            <p:ph type="ftr" sz="quarter" idx="3"/>
          </p:nvPr>
        </p:nvSpPr>
        <p:spPr>
          <a:xfrm>
            <a:off x="1378800" y="6062400"/>
            <a:ext cx="3861805" cy="180042"/>
          </a:xfrm>
        </p:spPr>
        <p:txBody>
          <a:bodyPr/>
          <a:lstStyle/>
          <a:p>
            <a:r>
              <a:rPr lang="de-DE"/>
              <a:t>Girls'Day</a:t>
            </a:r>
          </a:p>
        </p:txBody>
      </p:sp>
      <p:sp>
        <p:nvSpPr>
          <p:cNvPr id="6" name="Foliennummernplatzhalter 5">
            <a:extLst>
              <a:ext uri="{FF2B5EF4-FFF2-40B4-BE49-F238E27FC236}">
                <a16:creationId xmlns:a16="http://schemas.microsoft.com/office/drawing/2014/main" id="{FDBA09B8-2B93-7196-0E2A-CE6A48A59BB5}"/>
              </a:ext>
            </a:extLst>
          </p:cNvPr>
          <p:cNvSpPr>
            <a:spLocks noGrp="1"/>
          </p:cNvSpPr>
          <p:nvPr>
            <p:ph type="sldNum" sz="quarter" idx="12"/>
          </p:nvPr>
        </p:nvSpPr>
        <p:spPr/>
        <p:txBody>
          <a:bodyPr/>
          <a:lstStyle/>
          <a:p>
            <a:fld id="{FC0CC166-4E39-43B8-AB91-BDD1C4C9E224}" type="slidenum">
              <a:rPr lang="de-DE" smtClean="0"/>
              <a:t>9</a:t>
            </a:fld>
            <a:endParaRPr lang="de-DE"/>
          </a:p>
        </p:txBody>
      </p:sp>
      <p:pic>
        <p:nvPicPr>
          <p:cNvPr id="8" name="Grafik 7" descr="Ein Bild, das Ball, Hund, Hunderasse, Fußball enthält.&#10;&#10;KI-generierte Inhalte können fehlerhaft sein.">
            <a:extLst>
              <a:ext uri="{FF2B5EF4-FFF2-40B4-BE49-F238E27FC236}">
                <a16:creationId xmlns:a16="http://schemas.microsoft.com/office/drawing/2014/main" id="{EE98F126-5FDF-351E-05B3-CA36524E6ABD}"/>
              </a:ext>
            </a:extLst>
          </p:cNvPr>
          <p:cNvPicPr>
            <a:picLocks noChangeAspect="1"/>
          </p:cNvPicPr>
          <p:nvPr/>
        </p:nvPicPr>
        <p:blipFill>
          <a:blip r:embed="rId2"/>
          <a:stretch>
            <a:fillRect/>
          </a:stretch>
        </p:blipFill>
        <p:spPr>
          <a:xfrm>
            <a:off x="6139740" y="2177440"/>
            <a:ext cx="4137915" cy="2807138"/>
          </a:xfrm>
          <a:prstGeom prst="rect">
            <a:avLst/>
          </a:prstGeom>
        </p:spPr>
      </p:pic>
      <p:sp>
        <p:nvSpPr>
          <p:cNvPr id="10" name="Textfeld 9">
            <a:extLst>
              <a:ext uri="{FF2B5EF4-FFF2-40B4-BE49-F238E27FC236}">
                <a16:creationId xmlns:a16="http://schemas.microsoft.com/office/drawing/2014/main" id="{1981F800-552D-425D-C586-C32A206D2380}"/>
              </a:ext>
            </a:extLst>
          </p:cNvPr>
          <p:cNvSpPr txBox="1"/>
          <p:nvPr/>
        </p:nvSpPr>
        <p:spPr>
          <a:xfrm>
            <a:off x="6164985" y="5132497"/>
            <a:ext cx="4113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a:ea typeface="Calibri"/>
                <a:cs typeface="Calibri"/>
              </a:rPr>
              <a:t>Bild 1234: {Welpe, Hund, Wiese, Ball}</a:t>
            </a:r>
          </a:p>
        </p:txBody>
      </p:sp>
    </p:spTree>
    <p:extLst>
      <p:ext uri="{BB962C8B-B14F-4D97-AF65-F5344CB8AC3E}">
        <p14:creationId xmlns:p14="http://schemas.microsoft.com/office/powerpoint/2010/main" val="2975448103"/>
      </p:ext>
    </p:extLst>
  </p:cSld>
  <p:clrMapOvr>
    <a:masterClrMapping/>
  </p:clrMapOvr>
</p:sld>
</file>

<file path=ppt/theme/theme1.xml><?xml version="1.0" encoding="utf-8"?>
<a:theme xmlns:a="http://schemas.openxmlformats.org/drawingml/2006/main" name="Präsentationsvorlage Uni MA final gesendet-neu">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Präsentationsvorlage Uni MA final gesendet-neu</Template>
  <TotalTime>0</TotalTime>
  <Words>3996</Words>
  <Application>Microsoft Office PowerPoint</Application>
  <PresentationFormat>Benutzerdefiniert</PresentationFormat>
  <Paragraphs>646</Paragraphs>
  <Slides>60</Slides>
  <Notes>5</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60</vt:i4>
      </vt:variant>
    </vt:vector>
  </HeadingPairs>
  <TitlesOfParts>
    <vt:vector size="66" baseType="lpstr">
      <vt:lpstr>Arial</vt:lpstr>
      <vt:lpstr>Calibri</vt:lpstr>
      <vt:lpstr>Courier New</vt:lpstr>
      <vt:lpstr>Courier New,monospace</vt:lpstr>
      <vt:lpstr>Wingdings</vt:lpstr>
      <vt:lpstr>Präsentationsvorlage Uni MA final gesendet-neu</vt:lpstr>
      <vt:lpstr>In der Wartezeit bis wir anfangen, öffnet die Website und klickt euch mal durch.</vt:lpstr>
      <vt:lpstr>Warum sehe ich was auf TikTok und Co?</vt:lpstr>
      <vt:lpstr>Vorstellungsrunde I: Wer sind wir?</vt:lpstr>
      <vt:lpstr>Vorstellungsrunde I: Wer seid ihr?</vt:lpstr>
      <vt:lpstr>Der Plan für heute</vt:lpstr>
      <vt:lpstr>Wie funktionieren die Empfehlungen auf Social Media?</vt:lpstr>
      <vt:lpstr>Wie funktionieren die Empfehlungen auf Social Media?</vt:lpstr>
      <vt:lpstr>Der Plan für heute</vt:lpstr>
      <vt:lpstr>Content-Based Recommendation</vt:lpstr>
      <vt:lpstr>Unser Datensatz vom Anfang</vt:lpstr>
      <vt:lpstr>Speichern der Nutzerinneninteraktion</vt:lpstr>
      <vt:lpstr>Anwenden der Daten</vt:lpstr>
      <vt:lpstr>Beispiel 1</vt:lpstr>
      <vt:lpstr>Beispiel 2</vt:lpstr>
      <vt:lpstr>Empfehlungen über die Zeit</vt:lpstr>
      <vt:lpstr>Woher kommen eigentlich die Attribute?</vt:lpstr>
      <vt:lpstr>Der Plan für heute</vt:lpstr>
      <vt:lpstr>Collaborative Filtering</vt:lpstr>
      <vt:lpstr>Speichern der Daten</vt:lpstr>
      <vt:lpstr>Beispiel</vt:lpstr>
      <vt:lpstr>Überblick</vt:lpstr>
      <vt:lpstr>Trends und Hashtags</vt:lpstr>
      <vt:lpstr>Der Plan für heute</vt:lpstr>
      <vt:lpstr>Pause</vt:lpstr>
      <vt:lpstr>Bevor es weitergeht: öffnet die Website und klickt euch auch hier nochmal durch</vt:lpstr>
      <vt:lpstr>Der Plan für heute</vt:lpstr>
      <vt:lpstr>Unbeabsichtigte Folgen: </vt:lpstr>
      <vt:lpstr>Unbeabsichtigte Folgen: Das Lernen falscher Dinge</vt:lpstr>
      <vt:lpstr>Unbeabsichtigte Folgen: Das Lernen falscher Dinge</vt:lpstr>
      <vt:lpstr>Unbeabsichtigte Folgen: Das Lernen falscher Dinge</vt:lpstr>
      <vt:lpstr>Unbeabsichtigte Folgen: Die Filterblase</vt:lpstr>
      <vt:lpstr>Unbeabsichtigte Folgen: Die Filterblase</vt:lpstr>
      <vt:lpstr>Unbeabsichtigte Folgen: Die Filterblase</vt:lpstr>
      <vt:lpstr>Der Plan für heute</vt:lpstr>
      <vt:lpstr>Gezielte Manipulation: Das Ziel von App Entwickler*innen</vt:lpstr>
      <vt:lpstr>Gezielte Manipulation: Content Creation</vt:lpstr>
      <vt:lpstr>Gezielte Manipulation: Content Creation</vt:lpstr>
      <vt:lpstr>Gezielte Manipulation: Content Creation</vt:lpstr>
      <vt:lpstr>Gezielte Manipulation: Content Creation</vt:lpstr>
      <vt:lpstr>Gezielte Manipulation: Content Creation</vt:lpstr>
      <vt:lpstr>Gezielte Manipulation: App Entwickler*innen</vt:lpstr>
      <vt:lpstr>Gezielte Manipulation: App Entwickler*innen</vt:lpstr>
      <vt:lpstr>Gezielte Manipulation: App Entwickler*innen</vt:lpstr>
      <vt:lpstr>Der Plan für heute</vt:lpstr>
      <vt:lpstr>Chancen</vt:lpstr>
      <vt:lpstr>Chancen</vt:lpstr>
      <vt:lpstr>Erfolgsstories</vt:lpstr>
      <vt:lpstr>Der Plan für heute</vt:lpstr>
      <vt:lpstr>Noch ein paar Worte der Warnung...</vt:lpstr>
      <vt:lpstr>Wie wir die Chancen nutzen können</vt:lpstr>
      <vt:lpstr>Wie wir die Chancen nutzen können</vt:lpstr>
      <vt:lpstr>Timer</vt:lpstr>
      <vt:lpstr>Der Plan für heute</vt:lpstr>
      <vt:lpstr>Content Pushen</vt:lpstr>
      <vt:lpstr>Content Pushen - Zielgruppen</vt:lpstr>
      <vt:lpstr>Content Pushen</vt:lpstr>
      <vt:lpstr>Content Pushen</vt:lpstr>
      <vt:lpstr>Wie haben wir eigentlich unseren Beispiel-Algorithmus gemacht?</vt:lpstr>
      <vt:lpstr>Der Plan für heute</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User</dc:creator>
  <cp:lastModifiedBy>Julia Gastinger</cp:lastModifiedBy>
  <cp:revision>2</cp:revision>
  <dcterms:created xsi:type="dcterms:W3CDTF">2018-06-20T22:10:41Z</dcterms:created>
  <dcterms:modified xsi:type="dcterms:W3CDTF">2025-04-09T13:56:50Z</dcterms:modified>
</cp:coreProperties>
</file>